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3"/>
  </p:sldMasterIdLst>
  <p:notesMasterIdLst>
    <p:notesMasterId r:id="rId31"/>
  </p:notesMasterIdLst>
  <p:handoutMasterIdLst>
    <p:handoutMasterId r:id="rId32"/>
  </p:handoutMasterIdLst>
  <p:sldIdLst>
    <p:sldId id="376" r:id="rId4"/>
    <p:sldId id="380" r:id="rId5"/>
    <p:sldId id="508" r:id="rId6"/>
    <p:sldId id="504" r:id="rId7"/>
    <p:sldId id="505" r:id="rId8"/>
    <p:sldId id="506" r:id="rId9"/>
    <p:sldId id="507" r:id="rId10"/>
    <p:sldId id="509" r:id="rId11"/>
    <p:sldId id="510" r:id="rId12"/>
    <p:sldId id="526" r:id="rId13"/>
    <p:sldId id="514" r:id="rId14"/>
    <p:sldId id="511" r:id="rId15"/>
    <p:sldId id="513" r:id="rId16"/>
    <p:sldId id="515" r:id="rId17"/>
    <p:sldId id="529" r:id="rId18"/>
    <p:sldId id="517" r:id="rId19"/>
    <p:sldId id="527" r:id="rId20"/>
    <p:sldId id="525" r:id="rId21"/>
    <p:sldId id="524" r:id="rId22"/>
    <p:sldId id="528" r:id="rId23"/>
    <p:sldId id="516" r:id="rId24"/>
    <p:sldId id="519" r:id="rId25"/>
    <p:sldId id="520" r:id="rId26"/>
    <p:sldId id="521" r:id="rId27"/>
    <p:sldId id="522" r:id="rId28"/>
    <p:sldId id="523" r:id="rId29"/>
    <p:sldId id="460" r:id="rId30"/>
  </p:sldIdLst>
  <p:sldSz cx="9144000" cy="6858000" type="screen4x3"/>
  <p:notesSz cx="6784975" cy="9856788"/>
  <p:custDataLst>
    <p:tags r:id="rId33"/>
  </p:custDataLst>
  <p:defaultTex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99"/>
    <a:srgbClr val="CC66FF"/>
    <a:srgbClr val="00CC00"/>
    <a:srgbClr val="99CCFF"/>
    <a:srgbClr val="CCFFFF"/>
    <a:srgbClr val="009900"/>
    <a:srgbClr val="800000"/>
    <a:srgbClr val="003300"/>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457" autoAdjust="0"/>
  </p:normalViewPr>
  <p:slideViewPr>
    <p:cSldViewPr>
      <p:cViewPr varScale="1">
        <p:scale>
          <a:sx n="79" d="100"/>
          <a:sy n="79" d="100"/>
        </p:scale>
        <p:origin x="108" y="2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888"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89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defRPr>
            </a:lvl1pPr>
          </a:lstStyle>
          <a:p>
            <a:endParaRPr 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defRPr>
            </a:lvl1pPr>
          </a:lstStyle>
          <a:p>
            <a:endParaRPr lang="en-US"/>
          </a:p>
        </p:txBody>
      </p:sp>
      <p:sp>
        <p:nvSpPr>
          <p:cNvPr id="25604" name="Rectangle 4"/>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defRPr>
            </a:lvl1pPr>
          </a:lstStyle>
          <a:p>
            <a:endParaRPr 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defRPr>
            </a:lvl1pPr>
          </a:lstStyle>
          <a:p>
            <a:fld id="{981EA91C-682A-4264-9ABB-500530C55E10}" type="slidenum">
              <a:rPr lang="en-GB"/>
              <a:pPr/>
              <a:t>‹#›</a:t>
            </a:fld>
            <a:endParaRPr lang="en-GB"/>
          </a:p>
        </p:txBody>
      </p:sp>
    </p:spTree>
    <p:extLst>
      <p:ext uri="{BB962C8B-B14F-4D97-AF65-F5344CB8AC3E}">
        <p14:creationId xmlns:p14="http://schemas.microsoft.com/office/powerpoint/2010/main" val="2330587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6968DAB-D927-432F-BAF4-14E4C6CD2D09}" type="slidenum">
              <a:rPr lang="en-GB"/>
              <a:pPr/>
              <a:t>1</a:t>
            </a:fld>
            <a:endParaRPr lang="en-GB"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marL="228600" indent="-228600">
              <a:buFontTx/>
              <a:buAutoNum type="arabicPeriod"/>
            </a:pPr>
            <a:r>
              <a:rPr lang="en-US" dirty="0"/>
              <a:t>Left-hand Bar – Replace FSP by your module code and X by the lecture number.</a:t>
            </a:r>
          </a:p>
          <a:p>
            <a:pPr marL="228600" indent="-228600">
              <a:buFontTx/>
              <a:buAutoNum type="arabicPeriod"/>
            </a:pPr>
            <a:r>
              <a:rPr lang="en-US" dirty="0"/>
              <a:t>Replace Lecture Title</a:t>
            </a:r>
          </a:p>
          <a:p>
            <a:pPr marL="228600" indent="-228600">
              <a:buFontTx/>
              <a:buAutoNum type="arabicPeriod"/>
            </a:pPr>
            <a:r>
              <a:rPr lang="en-US" dirty="0"/>
              <a:t>Replace &lt; Module Name &gt;</a:t>
            </a:r>
          </a:p>
          <a:p>
            <a:pPr marL="228600" indent="-228600">
              <a:buFontTx/>
              <a:buAutoNum type="arabicPeriod"/>
            </a:pPr>
            <a:r>
              <a:rPr lang="en-US" dirty="0"/>
              <a:t>Replace Year and Semester if necessary</a:t>
            </a:r>
          </a:p>
        </p:txBody>
      </p:sp>
    </p:spTree>
    <p:extLst>
      <p:ext uri="{BB962C8B-B14F-4D97-AF65-F5344CB8AC3E}">
        <p14:creationId xmlns:p14="http://schemas.microsoft.com/office/powerpoint/2010/main" val="136155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14</a:t>
            </a:fld>
            <a:endParaRPr lang="en-GB"/>
          </a:p>
        </p:txBody>
      </p:sp>
    </p:spTree>
    <p:extLst>
      <p:ext uri="{BB962C8B-B14F-4D97-AF65-F5344CB8AC3E}">
        <p14:creationId xmlns:p14="http://schemas.microsoft.com/office/powerpoint/2010/main" val="266798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15</a:t>
            </a:fld>
            <a:endParaRPr lang="en-GB"/>
          </a:p>
        </p:txBody>
      </p:sp>
    </p:spTree>
    <p:extLst>
      <p:ext uri="{BB962C8B-B14F-4D97-AF65-F5344CB8AC3E}">
        <p14:creationId xmlns:p14="http://schemas.microsoft.com/office/powerpoint/2010/main" val="181424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22</a:t>
            </a:fld>
            <a:endParaRPr lang="en-GB"/>
          </a:p>
        </p:txBody>
      </p:sp>
    </p:spTree>
    <p:extLst>
      <p:ext uri="{BB962C8B-B14F-4D97-AF65-F5344CB8AC3E}">
        <p14:creationId xmlns:p14="http://schemas.microsoft.com/office/powerpoint/2010/main" val="2264535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Temp folder stores temporary files</a:t>
            </a:r>
            <a:r>
              <a:rPr lang="en-US" dirty="0"/>
              <a:t> that Windows and applications create </a:t>
            </a:r>
            <a:r>
              <a:rPr lang="en-US" b="1" dirty="0"/>
              <a:t>while programs are running</a:t>
            </a:r>
            <a:r>
              <a:rPr lang="en-US" dirty="0"/>
              <a:t>.</a:t>
            </a:r>
          </a:p>
          <a:p>
            <a:r>
              <a:rPr lang="en-US" dirty="0"/>
              <a:t>These files are created when:</a:t>
            </a:r>
          </a:p>
          <a:p>
            <a:pPr lvl="1"/>
            <a:r>
              <a:rPr lang="en-US" dirty="0"/>
              <a:t>programs install or update</a:t>
            </a:r>
          </a:p>
          <a:p>
            <a:pPr lvl="1"/>
            <a:r>
              <a:rPr lang="en-US" dirty="0"/>
              <a:t>files are opened or edited</a:t>
            </a:r>
          </a:p>
          <a:p>
            <a:pPr lvl="1"/>
            <a:r>
              <a:rPr lang="en-US" dirty="0"/>
              <a:t>browsers download or process content</a:t>
            </a:r>
          </a:p>
          <a:p>
            <a:pPr lvl="1"/>
            <a:r>
              <a:rPr lang="en-US" dirty="0"/>
              <a:t>background processes run</a:t>
            </a:r>
          </a:p>
          <a:p>
            <a:r>
              <a:rPr lang="en-US" dirty="0"/>
              <a:t>They are </a:t>
            </a:r>
            <a:r>
              <a:rPr lang="en-US" b="1" dirty="0"/>
              <a:t>meant to be temporary</a:t>
            </a:r>
            <a:r>
              <a:rPr lang="en-US" dirty="0"/>
              <a:t>, but often are </a:t>
            </a:r>
            <a:r>
              <a:rPr lang="en-US" b="1" dirty="0"/>
              <a:t>not cleaned up properly</a:t>
            </a:r>
            <a:r>
              <a:rPr lang="en-US" dirty="0"/>
              <a:t>.</a:t>
            </a:r>
          </a:p>
          <a:p>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24</a:t>
            </a:fld>
            <a:endParaRPr lang="en-GB"/>
          </a:p>
        </p:txBody>
      </p:sp>
    </p:spTree>
    <p:extLst>
      <p:ext uri="{BB962C8B-B14F-4D97-AF65-F5344CB8AC3E}">
        <p14:creationId xmlns:p14="http://schemas.microsoft.com/office/powerpoint/2010/main" val="4045422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Desktop folder contains the files and shortcuts you see on a user’s desktop </a:t>
            </a:r>
            <a:r>
              <a:rPr lang="en-US" b="1"/>
              <a:t>screen</a:t>
            </a:r>
            <a:r>
              <a:rPr lang="en-US"/>
              <a:t>.</a:t>
            </a:r>
          </a:p>
          <a:p>
            <a:endParaRPr lang="en-US" dirty="0"/>
          </a:p>
          <a:p>
            <a:r>
              <a:rPr lang="en-US" b="1" dirty="0"/>
              <a:t>User Desktop</a:t>
            </a:r>
            <a:r>
              <a:rPr lang="en-US" dirty="0"/>
              <a:t> = personal</a:t>
            </a:r>
          </a:p>
          <a:p>
            <a:r>
              <a:rPr lang="en-US" b="1" dirty="0"/>
              <a:t>Public / All Users Desktop</a:t>
            </a:r>
            <a:r>
              <a:rPr lang="en-US" dirty="0"/>
              <a:t> = shared</a:t>
            </a:r>
          </a:p>
          <a:p>
            <a:endParaRPr lang="en-GB"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26</a:t>
            </a:fld>
            <a:endParaRPr lang="en-GB"/>
          </a:p>
        </p:txBody>
      </p:sp>
    </p:spTree>
    <p:extLst>
      <p:ext uri="{BB962C8B-B14F-4D97-AF65-F5344CB8AC3E}">
        <p14:creationId xmlns:p14="http://schemas.microsoft.com/office/powerpoint/2010/main" val="2029880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3</a:t>
            </a:fld>
            <a:endParaRPr lang="en-GB"/>
          </a:p>
        </p:txBody>
      </p:sp>
    </p:spTree>
    <p:extLst>
      <p:ext uri="{BB962C8B-B14F-4D97-AF65-F5344CB8AC3E}">
        <p14:creationId xmlns:p14="http://schemas.microsoft.com/office/powerpoint/2010/main" val="384712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a Windows user account is used on a computer, Windows creates user-related files and folders — regardless of </a:t>
            </a:r>
            <a:r>
              <a:rPr lang="en-US" i="1" dirty="0"/>
              <a:t>how</a:t>
            </a:r>
            <a:r>
              <a:rPr lang="en-US" dirty="0"/>
              <a:t> the user logged in.</a:t>
            </a:r>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4</a:t>
            </a:fld>
            <a:endParaRPr lang="en-GB"/>
          </a:p>
        </p:txBody>
      </p:sp>
    </p:spTree>
    <p:extLst>
      <p:ext uri="{BB962C8B-B14F-4D97-AF65-F5344CB8AC3E}">
        <p14:creationId xmlns:p14="http://schemas.microsoft.com/office/powerpoint/2010/main" val="2688042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user account authenticates, Windows creates a user profile folder named after the login name, under which user documents, application data, and environment artifacts are stored.</a:t>
            </a:r>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5</a:t>
            </a:fld>
            <a:endParaRPr lang="en-GB"/>
          </a:p>
        </p:txBody>
      </p:sp>
    </p:spTree>
    <p:extLst>
      <p:ext uri="{BB962C8B-B14F-4D97-AF65-F5344CB8AC3E}">
        <p14:creationId xmlns:p14="http://schemas.microsoft.com/office/powerpoint/2010/main" val="339628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NTUSER.DAT is a per-user registry hive stored in the user profile that contains user-specific settings and is updated on logout, making it useful for identifying user activity timelines.</a:t>
            </a:r>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6</a:t>
            </a:fld>
            <a:endParaRPr lang="en-GB"/>
          </a:p>
        </p:txBody>
      </p:sp>
    </p:spTree>
    <p:extLst>
      <p:ext uri="{BB962C8B-B14F-4D97-AF65-F5344CB8AC3E}">
        <p14:creationId xmlns:p14="http://schemas.microsoft.com/office/powerpoint/2010/main" val="348405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1" dirty="0"/>
              <a:t>Windows 2000 and Windows XP</a:t>
            </a:r>
            <a:r>
              <a:rPr lang="en-US" dirty="0"/>
              <a:t>:</a:t>
            </a:r>
          </a:p>
          <a:p>
            <a:r>
              <a:rPr lang="en-US" dirty="0"/>
              <a:t>When a file is deleted:</a:t>
            </a:r>
          </a:p>
          <a:p>
            <a:pPr lvl="1"/>
            <a:r>
              <a:rPr lang="en-US" dirty="0"/>
              <a:t>Its </a:t>
            </a:r>
            <a:r>
              <a:rPr lang="en-US" b="1" dirty="0"/>
              <a:t>original filename</a:t>
            </a:r>
            <a:endParaRPr lang="en-US" dirty="0"/>
          </a:p>
          <a:p>
            <a:pPr lvl="1"/>
            <a:r>
              <a:rPr lang="en-US" b="1" dirty="0"/>
              <a:t>original path</a:t>
            </a:r>
            <a:endParaRPr lang="en-US" dirty="0"/>
          </a:p>
          <a:p>
            <a:pPr lvl="1"/>
            <a:r>
              <a:rPr lang="en-US" b="1" dirty="0"/>
              <a:t>date and time of deletion</a:t>
            </a:r>
            <a:endParaRPr lang="en-US" dirty="0"/>
          </a:p>
          <a:p>
            <a:r>
              <a:rPr lang="en-US" dirty="0"/>
              <a:t>are stored in a hidden file called </a:t>
            </a:r>
            <a:r>
              <a:rPr lang="en-US" b="1" dirty="0"/>
              <a:t>INFO2</a:t>
            </a:r>
            <a:endParaRPr lang="en-US" dirty="0"/>
          </a:p>
          <a:p>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8</a:t>
            </a:fld>
            <a:endParaRPr lang="en-GB"/>
          </a:p>
        </p:txBody>
      </p:sp>
    </p:spTree>
    <p:extLst>
      <p:ext uri="{BB962C8B-B14F-4D97-AF65-F5344CB8AC3E}">
        <p14:creationId xmlns:p14="http://schemas.microsoft.com/office/powerpoint/2010/main" val="4211502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Two files are created for every deleted file</a:t>
            </a:r>
          </a:p>
          <a:p>
            <a:r>
              <a:rPr lang="en-US" dirty="0"/>
              <a:t>When a file is deleted, Windows creates:</a:t>
            </a:r>
          </a:p>
          <a:p>
            <a:r>
              <a:rPr lang="en-US" b="1" dirty="0"/>
              <a:t>$R file – the actual deleted file</a:t>
            </a:r>
          </a:p>
          <a:p>
            <a:r>
              <a:rPr lang="en-US" dirty="0"/>
              <a:t>Contains the </a:t>
            </a:r>
            <a:r>
              <a:rPr lang="en-US" b="1" dirty="0"/>
              <a:t>file content</a:t>
            </a:r>
            <a:endParaRPr lang="en-US" dirty="0"/>
          </a:p>
          <a:p>
            <a:r>
              <a:rPr lang="en-US" dirty="0"/>
              <a:t>Renamed to:</a:t>
            </a:r>
          </a:p>
          <a:p>
            <a:pPr lvl="1"/>
            <a:r>
              <a:rPr lang="en-US" sz="1200" kern="1200" dirty="0">
                <a:solidFill>
                  <a:schemeClr val="tx1"/>
                </a:solidFill>
                <a:latin typeface="Arial" charset="0"/>
                <a:ea typeface="+mn-ea"/>
                <a:cs typeface="+mn-cs"/>
              </a:rPr>
              <a:t>$R&lt;number&gt;.&lt;original extension&gt;</a:t>
            </a:r>
            <a:endParaRPr lang="en-US" dirty="0"/>
          </a:p>
          <a:p>
            <a:r>
              <a:rPr lang="en-US" b="1" dirty="0"/>
              <a:t>$I file – the metadata</a:t>
            </a:r>
          </a:p>
          <a:p>
            <a:r>
              <a:rPr lang="en-US" dirty="0"/>
              <a:t>Contains:</a:t>
            </a:r>
          </a:p>
          <a:p>
            <a:pPr lvl="1"/>
            <a:r>
              <a:rPr lang="en-US" dirty="0"/>
              <a:t>original filename</a:t>
            </a:r>
          </a:p>
          <a:p>
            <a:pPr lvl="1"/>
            <a:r>
              <a:rPr lang="en-US" dirty="0"/>
              <a:t>original path</a:t>
            </a:r>
          </a:p>
          <a:p>
            <a:pPr lvl="1"/>
            <a:r>
              <a:rPr lang="en-US" dirty="0"/>
              <a:t>file size</a:t>
            </a:r>
          </a:p>
          <a:p>
            <a:pPr lvl="1"/>
            <a:r>
              <a:rPr lang="en-US" dirty="0"/>
              <a:t>deletion date and time</a:t>
            </a:r>
          </a:p>
          <a:p>
            <a:r>
              <a:rPr lang="en-US" dirty="0"/>
              <a:t>Named:</a:t>
            </a:r>
          </a:p>
          <a:p>
            <a:pPr lvl="1"/>
            <a:r>
              <a:rPr lang="en-US" sz="1200" kern="1200" dirty="0">
                <a:solidFill>
                  <a:schemeClr val="tx1"/>
                </a:solidFill>
                <a:latin typeface="Arial" charset="0"/>
                <a:ea typeface="+mn-ea"/>
                <a:cs typeface="+mn-cs"/>
              </a:rPr>
              <a:t>$I&lt;number&gt;.&lt;original extension&gt;</a:t>
            </a:r>
            <a:endParaRPr lang="en-US" dirty="0"/>
          </a:p>
          <a:p>
            <a:r>
              <a:rPr lang="en-US" dirty="0"/>
              <a:t>➡️ The </a:t>
            </a:r>
            <a:r>
              <a:rPr lang="en-US" b="1" dirty="0"/>
              <a:t>number matches</a:t>
            </a:r>
            <a:r>
              <a:rPr lang="en-US" dirty="0"/>
              <a:t> between </a:t>
            </a:r>
            <a:r>
              <a:rPr lang="en-US" sz="1200" kern="1200" dirty="0">
                <a:solidFill>
                  <a:schemeClr val="tx1"/>
                </a:solidFill>
                <a:latin typeface="Arial" charset="0"/>
                <a:ea typeface="+mn-ea"/>
                <a:cs typeface="+mn-cs"/>
              </a:rPr>
              <a:t>$I</a:t>
            </a:r>
            <a:r>
              <a:rPr lang="en-US" dirty="0"/>
              <a:t> and </a:t>
            </a:r>
            <a:r>
              <a:rPr lang="en-US" sz="1200" kern="1200" dirty="0">
                <a:solidFill>
                  <a:schemeClr val="tx1"/>
                </a:solidFill>
                <a:latin typeface="Arial" charset="0"/>
                <a:ea typeface="+mn-ea"/>
                <a:cs typeface="+mn-cs"/>
              </a:rPr>
              <a:t>$R</a:t>
            </a:r>
            <a:endParaRPr lang="en-US" dirty="0"/>
          </a:p>
          <a:p>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9</a:t>
            </a:fld>
            <a:endParaRPr lang="en-GB"/>
          </a:p>
        </p:txBody>
      </p:sp>
    </p:spTree>
    <p:extLst>
      <p:ext uri="{BB962C8B-B14F-4D97-AF65-F5344CB8AC3E}">
        <p14:creationId xmlns:p14="http://schemas.microsoft.com/office/powerpoint/2010/main" val="404424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 In Windows Vista, Internet Explorer 7 runs in Protected Mode, which helps protect users from attack by running the Internet Explorer process with greatly restricted privileges. Protected Mode significantly reduces the ability of an attack to write, alter, or destroy data on the user's machine or to install malicious code.</a:t>
            </a:r>
          </a:p>
          <a:p>
            <a:endParaRPr lang="en-SG" dirty="0"/>
          </a:p>
          <a:p>
            <a:r>
              <a:rPr lang="en-SG" dirty="0"/>
              <a:t>The Low integrity level is the level used by default for interaction with the Internet. As long as Internet Explorer is run in its default state, Protected Mode, all files and processes associated with it are assigned the Low integrity level. Some folders, such as the Temporary Internet Folder, are also assigned the Low integrity level by default.</a:t>
            </a:r>
          </a:p>
          <a:p>
            <a:endParaRPr lang="en-US" dirty="0"/>
          </a:p>
          <a:p>
            <a:r>
              <a:rPr lang="en-SG" dirty="0"/>
              <a:t>Protected Mode can be configured in Internet Explorer's Internet Options dialog. To configure Protected Mode, click the Security tab, select a Web content zone, and then change the Enable Protected Mode check box. By default, Protected Mode is enabled for the Internet, Intranet, and Restricted Sites zones. To verify that Internet Explorer is running in Protected mode, look for the words "Protected Mode: On" next to the Web content zone displayed in Internet Explorer's status bar.</a:t>
            </a:r>
          </a:p>
          <a:p>
            <a:endParaRPr lang="en-SG" dirty="0"/>
          </a:p>
          <a:p>
            <a:endParaRPr lang="en-SG" dirty="0"/>
          </a:p>
        </p:txBody>
      </p:sp>
      <p:sp>
        <p:nvSpPr>
          <p:cNvPr id="4" name="Slide Number Placeholder 3"/>
          <p:cNvSpPr>
            <a:spLocks noGrp="1"/>
          </p:cNvSpPr>
          <p:nvPr>
            <p:ph type="sldNum" sz="quarter" idx="10"/>
          </p:nvPr>
        </p:nvSpPr>
        <p:spPr/>
        <p:txBody>
          <a:bodyPr/>
          <a:lstStyle/>
          <a:p>
            <a:fld id="{981EA91C-682A-4264-9ABB-500530C55E10}" type="slidenum">
              <a:rPr lang="en-GB" smtClean="0"/>
              <a:pPr/>
              <a:t>11</a:t>
            </a:fld>
            <a:endParaRPr lang="en-GB"/>
          </a:p>
        </p:txBody>
      </p:sp>
    </p:spTree>
    <p:extLst>
      <p:ext uri="{BB962C8B-B14F-4D97-AF65-F5344CB8AC3E}">
        <p14:creationId xmlns:p14="http://schemas.microsoft.com/office/powerpoint/2010/main" val="154180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81EA91C-682A-4264-9ABB-500530C55E10}" type="slidenum">
              <a:rPr lang="en-GB" smtClean="0"/>
              <a:pPr/>
              <a:t>12</a:t>
            </a:fld>
            <a:endParaRPr lang="en-GB"/>
          </a:p>
        </p:txBody>
      </p:sp>
    </p:spTree>
    <p:extLst>
      <p:ext uri="{BB962C8B-B14F-4D97-AF65-F5344CB8AC3E}">
        <p14:creationId xmlns:p14="http://schemas.microsoft.com/office/powerpoint/2010/main" val="1353876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0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
        <p:nvSpPr>
          <p:cNvPr id="2" name="TextBox 1">
            <a:extLst>
              <a:ext uri="{FF2B5EF4-FFF2-40B4-BE49-F238E27FC236}">
                <a16:creationId xmlns:a16="http://schemas.microsoft.com/office/drawing/2014/main" id="{E6763DCF-7837-27BA-FCBF-5957A989A8C0}"/>
              </a:ext>
            </a:extLst>
          </p:cNvPr>
          <p:cNvSpPr txBox="1"/>
          <p:nvPr userDrawn="1"/>
        </p:nvSpPr>
        <p:spPr>
          <a:xfrm>
            <a:off x="7010400" y="6322367"/>
            <a:ext cx="2133600" cy="461665"/>
          </a:xfrm>
          <a:prstGeom prst="rect">
            <a:avLst/>
          </a:prstGeom>
          <a:noFill/>
        </p:spPr>
        <p:txBody>
          <a:bodyPr wrap="square" rtlCol="0">
            <a:spAutoFit/>
          </a:bodyPr>
          <a:lstStyle/>
          <a:p>
            <a:r>
              <a:rPr lang="en-SG" sz="1200" dirty="0">
                <a:latin typeface="+mn-lt"/>
              </a:rPr>
              <a:t>Last Update: 03/11/2025</a:t>
            </a:r>
          </a:p>
          <a:p>
            <a:r>
              <a:rPr lang="en-SG" sz="1200" dirty="0">
                <a:latin typeface="+mn-lt"/>
              </a:rPr>
              <a:t>Slide </a:t>
            </a:r>
            <a:fld id="{2528F06B-0F99-4874-B21E-D175DC2E14EE}" type="slidenum">
              <a:rPr lang="en-SG" sz="1200" smtClean="0">
                <a:latin typeface="+mn-lt"/>
              </a:rPr>
              <a:t>‹#›</a:t>
            </a:fld>
            <a:endParaRPr lang="en-SG" sz="1200" dirty="0">
              <a:latin typeface="+mn-l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685800"/>
          </a:xfrm>
        </p:spPr>
        <p:txBody>
          <a:bodyPr/>
          <a:lstStyle/>
          <a:p>
            <a:r>
              <a:rPr lang="en-US"/>
              <a:t>Click to edit Master title style</a:t>
            </a:r>
          </a:p>
        </p:txBody>
      </p:sp>
      <p:sp>
        <p:nvSpPr>
          <p:cNvPr id="3" name="Text Placeholder 2"/>
          <p:cNvSpPr>
            <a:spLocks noGrp="1"/>
          </p:cNvSpPr>
          <p:nvPr>
            <p:ph type="body" sz="half" idx="1"/>
          </p:nvPr>
        </p:nvSpPr>
        <p:spPr>
          <a:xfrm>
            <a:off x="3810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685800"/>
          </a:xfrm>
        </p:spPr>
        <p:txBody>
          <a:bodyPr/>
          <a:lstStyle/>
          <a:p>
            <a:r>
              <a:rPr lang="en-US"/>
              <a:t>Click to edit Master title style</a:t>
            </a:r>
          </a:p>
        </p:txBody>
      </p:sp>
      <p:sp>
        <p:nvSpPr>
          <p:cNvPr id="3" name="Text Placeholder 2"/>
          <p:cNvSpPr>
            <a:spLocks noGrp="1"/>
          </p:cNvSpPr>
          <p:nvPr>
            <p:ph type="body" sz="half" idx="1"/>
          </p:nvPr>
        </p:nvSpPr>
        <p:spPr>
          <a:xfrm>
            <a:off x="3810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33900" y="1066800"/>
            <a:ext cx="4000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33900" y="3733800"/>
            <a:ext cx="4000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1028" name="Rectangle 3"/>
          <p:cNvSpPr>
            <a:spLocks noGrp="1" noChangeArrowheads="1"/>
          </p:cNvSpPr>
          <p:nvPr>
            <p:ph type="body" idx="1"/>
          </p:nvPr>
        </p:nvSpPr>
        <p:spPr bwMode="auto">
          <a:xfrm>
            <a:off x="381000" y="1066800"/>
            <a:ext cx="8153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144" name="Rectangle 16"/>
          <p:cNvSpPr>
            <a:spLocks noChangeArrowheads="1"/>
          </p:cNvSpPr>
          <p:nvPr userDrawn="1"/>
        </p:nvSpPr>
        <p:spPr bwMode="auto">
          <a:xfrm>
            <a:off x="3352800" y="6477000"/>
            <a:ext cx="2667000" cy="381000"/>
          </a:xfrm>
          <a:prstGeom prst="rect">
            <a:avLst/>
          </a:prstGeom>
          <a:noFill/>
          <a:ln w="9525">
            <a:noFill/>
            <a:miter lim="800000"/>
            <a:headEnd/>
            <a:tailEnd/>
          </a:ln>
        </p:spPr>
        <p:txBody>
          <a:bodyPr anchor="b"/>
          <a:lstStyle/>
          <a:p>
            <a:pPr lvl="1" algn="ctr">
              <a:spcBef>
                <a:spcPct val="50000"/>
              </a:spcBef>
              <a:defRPr/>
            </a:pPr>
            <a:r>
              <a:rPr lang="en-US" sz="1200" dirty="0">
                <a:latin typeface="Arial Narrow" pitchFamily="34" charset="0"/>
              </a:rPr>
              <a:t>Diploma in CSF/IT </a:t>
            </a:r>
          </a:p>
          <a:p>
            <a:pPr lvl="1" algn="ctr">
              <a:spcBef>
                <a:spcPct val="50000"/>
              </a:spcBef>
              <a:defRPr/>
            </a:pPr>
            <a:r>
              <a:rPr lang="en-US" sz="1200" dirty="0">
                <a:latin typeface="Arial Narrow" pitchFamily="34" charset="0"/>
              </a:rPr>
              <a:t>     Year 2/3, Semester 4/6</a:t>
            </a:r>
          </a:p>
        </p:txBody>
      </p:sp>
      <p:sp>
        <p:nvSpPr>
          <p:cNvPr id="48145" name="Line 17"/>
          <p:cNvSpPr>
            <a:spLocks noChangeShapeType="1"/>
          </p:cNvSpPr>
          <p:nvPr userDrawn="1"/>
        </p:nvSpPr>
        <p:spPr bwMode="auto">
          <a:xfrm>
            <a:off x="457200" y="6248400"/>
            <a:ext cx="8153400" cy="0"/>
          </a:xfrm>
          <a:prstGeom prst="line">
            <a:avLst/>
          </a:prstGeom>
          <a:noFill/>
          <a:ln w="12700">
            <a:solidFill>
              <a:schemeClr val="tx1"/>
            </a:solidFill>
            <a:round/>
            <a:headEnd/>
            <a:tailEnd/>
          </a:ln>
          <a:effectLst/>
        </p:spPr>
        <p:txBody>
          <a:bodyPr/>
          <a:lstStyle/>
          <a:p>
            <a:pPr>
              <a:defRPr/>
            </a:pPr>
            <a:endParaRPr lang="en-US"/>
          </a:p>
        </p:txBody>
      </p:sp>
      <p:sp>
        <p:nvSpPr>
          <p:cNvPr id="48146" name="Rectangle 18"/>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p>
            <a:endParaRPr lang="en-US"/>
          </a:p>
        </p:txBody>
      </p:sp>
      <p:sp>
        <p:nvSpPr>
          <p:cNvPr id="48130" name="Rectangle 2"/>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sp>
        <p:nvSpPr>
          <p:cNvPr id="3" name="TextBox 2">
            <a:extLst>
              <a:ext uri="{FF2B5EF4-FFF2-40B4-BE49-F238E27FC236}">
                <a16:creationId xmlns:a16="http://schemas.microsoft.com/office/drawing/2014/main" id="{A2666086-4C2D-4E94-B810-270CE96194E6}"/>
              </a:ext>
            </a:extLst>
          </p:cNvPr>
          <p:cNvSpPr txBox="1"/>
          <p:nvPr userDrawn="1"/>
        </p:nvSpPr>
        <p:spPr>
          <a:xfrm>
            <a:off x="7010400" y="6322367"/>
            <a:ext cx="2133600" cy="461665"/>
          </a:xfrm>
          <a:prstGeom prst="rect">
            <a:avLst/>
          </a:prstGeom>
          <a:noFill/>
        </p:spPr>
        <p:txBody>
          <a:bodyPr wrap="square" rtlCol="0">
            <a:spAutoFit/>
          </a:bodyPr>
          <a:lstStyle/>
          <a:p>
            <a:r>
              <a:rPr lang="en-SG" sz="1200" dirty="0">
                <a:latin typeface="+mn-lt"/>
              </a:rPr>
              <a:t>Last Update: 03/11/2025</a:t>
            </a:r>
          </a:p>
          <a:p>
            <a:r>
              <a:rPr lang="en-SG" sz="1200" dirty="0">
                <a:latin typeface="+mn-lt"/>
              </a:rPr>
              <a:t>Slide </a:t>
            </a:r>
            <a:fld id="{2528F06B-0F99-4874-B21E-D175DC2E14EE}" type="slidenum">
              <a:rPr lang="en-SG" sz="1200" smtClean="0">
                <a:latin typeface="+mn-lt"/>
              </a:rPr>
              <a:t>‹#›</a:t>
            </a:fld>
            <a:endParaRPr lang="en-SG" sz="1200" dirty="0">
              <a:latin typeface="+mn-lt"/>
            </a:endParaRPr>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EC6C0892-480A-402F-8185-E8BA23608072}"/>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GB" sz="1100">
                <a:solidFill>
                  <a:srgbClr val="000000"/>
                </a:solidFill>
                <a:latin typeface="Calibri" panose="020F0502020204030204" pitchFamily="34" charset="0"/>
              </a:rPr>
              <a:t>                    Official (Closed) - Non Sensitive</a:t>
            </a:r>
          </a:p>
        </p:txBody>
      </p:sp>
      <p:pic>
        <p:nvPicPr>
          <p:cNvPr id="2" name="Picture 1">
            <a:extLst>
              <a:ext uri="{FF2B5EF4-FFF2-40B4-BE49-F238E27FC236}">
                <a16:creationId xmlns:a16="http://schemas.microsoft.com/office/drawing/2014/main" id="{91F4A06D-E725-51CD-11D2-21866E848F2E}"/>
              </a:ext>
            </a:extLst>
          </p:cNvPr>
          <p:cNvPicPr>
            <a:picLocks noChangeAspect="1"/>
          </p:cNvPicPr>
          <p:nvPr userDrawn="1"/>
        </p:nvPicPr>
        <p:blipFill>
          <a:blip r:embed="rId15"/>
          <a:stretch>
            <a:fillRect/>
          </a:stretch>
        </p:blipFill>
        <p:spPr>
          <a:xfrm>
            <a:off x="0" y="6347252"/>
            <a:ext cx="1526931" cy="507817"/>
          </a:xfrm>
          <a:prstGeom prst="rect">
            <a:avLst/>
          </a:prstGeom>
        </p:spPr>
      </p:pic>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43" r:id="rId12"/>
    <p:sldLayoutId id="2147483855" r:id="rId13"/>
  </p:sldLayoutIdLst>
  <p:hf hdr="0" ftr="0"/>
  <p:txStyles>
    <p:titleStyle>
      <a:lvl1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kumimoji="1" sz="3200" b="1">
          <a:solidFill>
            <a:schemeClr val="bg1"/>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chemeClr val="tx2"/>
        </a:buClr>
        <a:buSzPct val="140000"/>
        <a:buFont typeface="Wingdings"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2.png"/><Relationship Id="rId4" Type="http://schemas.openxmlformats.org/officeDocument/2006/relationships/hyperlink" Target="http://en.wikipedia.org/wiki/Recycle_Bin_(Windows)"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hyperlink" Target="https://learn.microsoft.com/en-us/deployedge/microsoft-edge-security-browse-safer" TargetMode="External"/><Relationship Id="rId5" Type="http://schemas.openxmlformats.org/officeDocument/2006/relationships/hyperlink" Target="https://www.elevenforum.com/t/enable-or-disable-enhanced-security-mode-in-microsoft-edge.12727/" TargetMode="External"/><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2.png"/><Relationship Id="rId5" Type="http://schemas.openxmlformats.org/officeDocument/2006/relationships/hyperlink" Target="https://allaboutcookies.org/what-is-a-cookie-file#:~:text=On%20Windows%2C%20older%20versions%20of,files%20in%20the%20Network%20folder" TargetMode="External"/><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5" Type="http://schemas.openxmlformats.org/officeDocument/2006/relationships/image" Target="../media/image2.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p>
            <a:endParaRPr lang="en-US" dirty="0"/>
          </a:p>
        </p:txBody>
      </p:sp>
      <p:sp>
        <p:nvSpPr>
          <p:cNvPr id="129027" name="Rectangle 3"/>
          <p:cNvSpPr>
            <a:spLocks noGrp="1" noChangeArrowheads="1"/>
          </p:cNvSpPr>
          <p:nvPr>
            <p:ph type="subTitle" idx="1"/>
          </p:nvPr>
        </p:nvSpPr>
        <p:spPr>
          <a:xfrm>
            <a:off x="2240929" y="1687132"/>
            <a:ext cx="6248400" cy="1752600"/>
          </a:xfrm>
        </p:spPr>
        <p:txBody>
          <a:bodyPr/>
          <a:lstStyle/>
          <a:p>
            <a:pPr algn="ctr">
              <a:lnSpc>
                <a:spcPct val="130000"/>
              </a:lnSpc>
            </a:pPr>
            <a:r>
              <a:rPr lang="en-GB" sz="4400" b="0" dirty="0">
                <a:solidFill>
                  <a:srgbClr val="0033CC"/>
                </a:solidFill>
                <a:effectLst>
                  <a:outerShdw blurRad="38100" dist="38100" dir="2700000" algn="tl">
                    <a:srgbClr val="C0C0C0"/>
                  </a:outerShdw>
                </a:effectLst>
              </a:rPr>
              <a:t>Windows </a:t>
            </a:r>
            <a:r>
              <a:rPr lang="en-GB" sz="4400" b="0" dirty="0" err="1">
                <a:solidFill>
                  <a:srgbClr val="0033CC"/>
                </a:solidFill>
                <a:effectLst>
                  <a:outerShdw blurRad="38100" dist="38100" dir="2700000" algn="tl">
                    <a:srgbClr val="C0C0C0"/>
                  </a:outerShdw>
                </a:effectLst>
              </a:rPr>
              <a:t>Artifacts</a:t>
            </a:r>
            <a:r>
              <a:rPr lang="en-GB" sz="4400" b="0" dirty="0">
                <a:solidFill>
                  <a:srgbClr val="0033CC"/>
                </a:solidFill>
                <a:effectLst>
                  <a:outerShdw blurRad="38100" dist="38100" dir="2700000" algn="tl">
                    <a:srgbClr val="C0C0C0"/>
                  </a:outerShdw>
                </a:effectLst>
              </a:rPr>
              <a:t> </a:t>
            </a:r>
            <a:endParaRPr lang="en-GB" sz="4400" dirty="0">
              <a:solidFill>
                <a:srgbClr val="0033CC"/>
              </a:solidFill>
              <a:effectLst>
                <a:outerShdw blurRad="38100" dist="38100" dir="2700000" algn="tl">
                  <a:srgbClr val="C0C0C0"/>
                </a:outerShdw>
              </a:effectLst>
            </a:endParaRPr>
          </a:p>
        </p:txBody>
      </p:sp>
      <p:sp>
        <p:nvSpPr>
          <p:cNvPr id="129028" name="Text Box 4"/>
          <p:cNvSpPr txBox="1">
            <a:spLocks noChangeArrowheads="1"/>
          </p:cNvSpPr>
          <p:nvPr/>
        </p:nvSpPr>
        <p:spPr bwMode="auto">
          <a:xfrm>
            <a:off x="609600" y="1066800"/>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dirty="0">
                <a:solidFill>
                  <a:schemeClr val="bg1"/>
                </a:solidFill>
                <a:effectLst>
                  <a:outerShdw blurRad="38100" dist="38100" dir="2700000" algn="tl">
                    <a:srgbClr val="C0C0C0"/>
                  </a:outerShdw>
                </a:effectLst>
                <a:latin typeface="Tahoma" charset="0"/>
              </a:rPr>
              <a:t>LECTURE </a:t>
            </a:r>
            <a:r>
              <a:rPr lang="en-GB" sz="3600" b="1" dirty="0">
                <a:solidFill>
                  <a:srgbClr val="FF0000"/>
                </a:solidFill>
                <a:effectLst>
                  <a:outerShdw blurRad="38100" dist="38100" dir="2700000" algn="tl">
                    <a:srgbClr val="C0C0C0"/>
                  </a:outerShdw>
                </a:effectLst>
                <a:latin typeface="Tahoma" charset="0"/>
              </a:rPr>
              <a:t>  </a:t>
            </a:r>
          </a:p>
        </p:txBody>
      </p:sp>
      <p:sp>
        <p:nvSpPr>
          <p:cNvPr id="16389" name="Text Box 9"/>
          <p:cNvSpPr txBox="1">
            <a:spLocks noChangeArrowheads="1"/>
          </p:cNvSpPr>
          <p:nvPr/>
        </p:nvSpPr>
        <p:spPr bwMode="auto">
          <a:xfrm>
            <a:off x="0" y="152400"/>
            <a:ext cx="1752600" cy="646331"/>
          </a:xfrm>
          <a:prstGeom prst="rect">
            <a:avLst/>
          </a:prstGeom>
          <a:noFill/>
          <a:ln w="9525">
            <a:noFill/>
            <a:miter lim="800000"/>
            <a:headEnd/>
            <a:tailEnd/>
          </a:ln>
        </p:spPr>
        <p:txBody>
          <a:bodyPr>
            <a:spAutoFit/>
          </a:bodyPr>
          <a:lstStyle/>
          <a:p>
            <a:pPr algn="ctr" eaLnBrk="1" hangingPunct="1">
              <a:spcBef>
                <a:spcPct val="50000"/>
              </a:spcBef>
            </a:pPr>
            <a:r>
              <a:rPr lang="en-GB" sz="3600" b="1" dirty="0">
                <a:solidFill>
                  <a:schemeClr val="bg1"/>
                </a:solidFill>
                <a:effectLst>
                  <a:outerShdw blurRad="38100" dist="38100" dir="2700000" algn="tl">
                    <a:srgbClr val="000000">
                      <a:alpha val="43137"/>
                    </a:srgbClr>
                  </a:outerShdw>
                </a:effectLst>
                <a:latin typeface="Tahoma" charset="0"/>
              </a:rPr>
              <a:t>DF</a:t>
            </a:r>
          </a:p>
        </p:txBody>
      </p:sp>
      <p:sp>
        <p:nvSpPr>
          <p:cNvPr id="129038" name="Rectangle 14"/>
          <p:cNvSpPr>
            <a:spLocks noChangeArrowheads="1"/>
          </p:cNvSpPr>
          <p:nvPr/>
        </p:nvSpPr>
        <p:spPr bwMode="auto">
          <a:xfrm>
            <a:off x="2514600" y="3810000"/>
            <a:ext cx="54864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pPr>
            <a:r>
              <a:rPr kumimoji="1" lang="en-GB" sz="4800" b="1" dirty="0">
                <a:solidFill>
                  <a:srgbClr val="FF0000"/>
                </a:solidFill>
                <a:latin typeface="Arial Narrow" pitchFamily="34" charset="0"/>
              </a:rPr>
              <a:t> </a:t>
            </a:r>
          </a:p>
          <a:p>
            <a:pPr algn="ctr">
              <a:lnSpc>
                <a:spcPct val="90000"/>
              </a:lnSpc>
              <a:spcBef>
                <a:spcPct val="20000"/>
              </a:spcBef>
              <a:buClr>
                <a:schemeClr val="tx2"/>
              </a:buClr>
              <a:buSzPct val="140000"/>
              <a:buFont typeface="Wingdings" pitchFamily="2" charset="2"/>
              <a:buNone/>
            </a:pPr>
            <a:endParaRPr kumimoji="1" lang="en-GB" sz="3600" b="1" dirty="0">
              <a:solidFill>
                <a:srgbClr val="FF0000"/>
              </a:solidFill>
              <a:latin typeface="Arial Narrow" pitchFamily="34" charset="0"/>
            </a:endParaRPr>
          </a:p>
          <a:p>
            <a:pPr algn="ctr">
              <a:lnSpc>
                <a:spcPct val="90000"/>
              </a:lnSpc>
              <a:spcBef>
                <a:spcPct val="20000"/>
              </a:spcBef>
              <a:buClr>
                <a:schemeClr val="tx2"/>
              </a:buClr>
              <a:buSzPct val="140000"/>
              <a:buFont typeface="Wingdings" pitchFamily="2" charset="2"/>
              <a:buNone/>
            </a:pPr>
            <a:r>
              <a:rPr kumimoji="1" lang="en-GB" dirty="0">
                <a:latin typeface="Arial Narrow" pitchFamily="34" charset="0"/>
              </a:rPr>
              <a:t>Diploma in CSF/IT</a:t>
            </a:r>
          </a:p>
          <a:p>
            <a:pPr algn="ctr">
              <a:lnSpc>
                <a:spcPct val="90000"/>
              </a:lnSpc>
              <a:spcBef>
                <a:spcPct val="20000"/>
              </a:spcBef>
              <a:buClr>
                <a:schemeClr val="tx2"/>
              </a:buClr>
              <a:buSzPct val="140000"/>
              <a:buFont typeface="Wingdings" pitchFamily="2" charset="2"/>
              <a:buNone/>
            </a:pPr>
            <a:r>
              <a:rPr kumimoji="1" lang="en-GB" dirty="0">
                <a:latin typeface="Arial Narrow" pitchFamily="34" charset="0"/>
              </a:rPr>
              <a:t>Year 2/3 (2025/26), Semester 4/6</a:t>
            </a:r>
            <a:endParaRPr kumimoji="1" lang="en-GB" sz="4000" dirty="0">
              <a:effectLst>
                <a:outerShdw blurRad="38100" dist="38100" dir="2700000" algn="tl">
                  <a:srgbClr val="C0C0C0"/>
                </a:outerShdw>
              </a:effectLst>
            </a:endParaRPr>
          </a:p>
        </p:txBody>
      </p:sp>
      <p:sp>
        <p:nvSpPr>
          <p:cNvPr id="16391" name="Line 15"/>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p:spPr>
        <p:txBody>
          <a:bodyPr/>
          <a:lstStyle/>
          <a:p>
            <a:endParaRPr lang="en-SG" dirty="0"/>
          </a:p>
        </p:txBody>
      </p:sp>
      <p:sp>
        <p:nvSpPr>
          <p:cNvPr id="9" name="Rectangle 8"/>
          <p:cNvSpPr/>
          <p:nvPr/>
        </p:nvSpPr>
        <p:spPr>
          <a:xfrm>
            <a:off x="3869611" y="3810000"/>
            <a:ext cx="3233578" cy="646331"/>
          </a:xfrm>
          <a:prstGeom prst="rect">
            <a:avLst/>
          </a:prstGeom>
        </p:spPr>
        <p:txBody>
          <a:bodyPr wrap="none">
            <a:spAutoFit/>
          </a:bodyPr>
          <a:lstStyle/>
          <a:p>
            <a:r>
              <a:rPr kumimoji="1" lang="en-GB" sz="3600" b="1" dirty="0">
                <a:solidFill>
                  <a:srgbClr val="FF0000"/>
                </a:solidFill>
                <a:latin typeface="Arial Narrow" pitchFamily="34" charset="0"/>
              </a:rPr>
              <a:t>Digital Forensics</a:t>
            </a:r>
            <a:endParaRPr lang="en-US" sz="3600" dirty="0"/>
          </a:p>
        </p:txBody>
      </p:sp>
      <p:sp>
        <p:nvSpPr>
          <p:cNvPr id="10" name="Text Box 9"/>
          <p:cNvSpPr txBox="1">
            <a:spLocks noChangeArrowheads="1"/>
          </p:cNvSpPr>
          <p:nvPr/>
        </p:nvSpPr>
        <p:spPr bwMode="auto">
          <a:xfrm>
            <a:off x="0" y="5181600"/>
            <a:ext cx="1752600" cy="646331"/>
          </a:xfrm>
          <a:prstGeom prst="rect">
            <a:avLst/>
          </a:prstGeom>
          <a:noFill/>
          <a:ln w="9525">
            <a:noFill/>
            <a:miter lim="800000"/>
            <a:headEnd/>
            <a:tailEnd/>
          </a:ln>
        </p:spPr>
        <p:txBody>
          <a:bodyPr>
            <a:spAutoFit/>
          </a:bodyPr>
          <a:lstStyle>
            <a:defPPr>
              <a:defRPr lang="en-GB"/>
            </a:defPPr>
            <a:lvl1pPr algn="l" rtl="0" eaLnBrk="0" fontAlgn="base" hangingPunct="0">
              <a:spcBef>
                <a:spcPct val="0"/>
              </a:spcBef>
              <a:spcAft>
                <a:spcPct val="0"/>
              </a:spcAft>
              <a:defRPr sz="2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pPr algn="ctr" eaLnBrk="1" hangingPunct="1">
              <a:spcBef>
                <a:spcPct val="50000"/>
              </a:spcBef>
            </a:pPr>
            <a:r>
              <a:rPr lang="en-GB" sz="3600" b="1" dirty="0">
                <a:solidFill>
                  <a:schemeClr val="bg1"/>
                </a:solidFill>
                <a:effectLst>
                  <a:outerShdw blurRad="38100" dist="38100" dir="2700000" algn="tl">
                    <a:srgbClr val="000000">
                      <a:alpha val="43137"/>
                    </a:srgbClr>
                  </a:outerShdw>
                </a:effectLst>
                <a:latin typeface="Tahoma" charset="0"/>
              </a:rPr>
              <a:t>4</a:t>
            </a:r>
          </a:p>
        </p:txBody>
      </p:sp>
      <p:pic>
        <p:nvPicPr>
          <p:cNvPr id="2" name="0401">
            <a:hlinkClick r:id="" action="ppaction://media"/>
            <a:extLst>
              <a:ext uri="{FF2B5EF4-FFF2-40B4-BE49-F238E27FC236}">
                <a16:creationId xmlns:a16="http://schemas.microsoft.com/office/drawing/2014/main" id="{CCDE23F9-A188-4A25-8DFC-1DC3CD5344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6324600"/>
            <a:ext cx="406400" cy="406400"/>
          </a:xfrm>
          <a:prstGeom prst="rect">
            <a:avLst/>
          </a:prstGeom>
        </p:spPr>
      </p:pic>
      <p:pic>
        <p:nvPicPr>
          <p:cNvPr id="3" name="Picture 2">
            <a:extLst>
              <a:ext uri="{FF2B5EF4-FFF2-40B4-BE49-F238E27FC236}">
                <a16:creationId xmlns:a16="http://schemas.microsoft.com/office/drawing/2014/main" id="{3B850932-B246-3846-C73A-D7E8807AFFAE}"/>
              </a:ext>
            </a:extLst>
          </p:cNvPr>
          <p:cNvPicPr>
            <a:picLocks noChangeAspect="1"/>
          </p:cNvPicPr>
          <p:nvPr/>
        </p:nvPicPr>
        <p:blipFill>
          <a:blip r:embed="rId6"/>
          <a:stretch>
            <a:fillRect/>
          </a:stretch>
        </p:blipFill>
        <p:spPr>
          <a:xfrm>
            <a:off x="1915943" y="105327"/>
            <a:ext cx="3120121" cy="10376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335"/>
    </mc:Choice>
    <mc:Fallback xmlns="">
      <p:transition spd="slow" advTm="33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Recycle Bin – cont. </a:t>
            </a:r>
            <a:endParaRPr lang="en-SG" dirty="0">
              <a:latin typeface="+mn-lt"/>
            </a:endParaRPr>
          </a:p>
        </p:txBody>
      </p:sp>
      <p:sp>
        <p:nvSpPr>
          <p:cNvPr id="3" name="Content Placeholder 2"/>
          <p:cNvSpPr>
            <a:spLocks noGrp="1"/>
          </p:cNvSpPr>
          <p:nvPr>
            <p:ph idx="1"/>
          </p:nvPr>
        </p:nvSpPr>
        <p:spPr>
          <a:xfrm>
            <a:off x="428596" y="1066800"/>
            <a:ext cx="8548718" cy="2433638"/>
          </a:xfrm>
        </p:spPr>
        <p:txBody>
          <a:bodyPr/>
          <a:lstStyle/>
          <a:p>
            <a:r>
              <a:rPr lang="en-US" sz="2800" b="0" kern="1200" dirty="0"/>
              <a:t>Read more on </a:t>
            </a:r>
            <a:r>
              <a:rPr lang="en-US" sz="2400" dirty="0">
                <a:hlinkClick r:id="rId4"/>
              </a:rPr>
              <a:t>http://en.wikipedia.org/wiki/Recycle_Bin_(Windows)</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887074814"/>
              </p:ext>
            </p:extLst>
          </p:nvPr>
        </p:nvGraphicFramePr>
        <p:xfrm>
          <a:off x="685800" y="3124200"/>
          <a:ext cx="7391400" cy="137159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588895">
                  <a:extLst>
                    <a:ext uri="{9D8B030D-6E8A-4147-A177-3AD203B41FA5}">
                      <a16:colId xmlns:a16="http://schemas.microsoft.com/office/drawing/2014/main" val="20001"/>
                    </a:ext>
                  </a:extLst>
                </a:gridCol>
                <a:gridCol w="2364105">
                  <a:extLst>
                    <a:ext uri="{9D8B030D-6E8A-4147-A177-3AD203B41FA5}">
                      <a16:colId xmlns:a16="http://schemas.microsoft.com/office/drawing/2014/main" val="20002"/>
                    </a:ext>
                  </a:extLst>
                </a:gridCol>
              </a:tblGrid>
              <a:tr h="637891">
                <a:tc>
                  <a:txBody>
                    <a:bodyPr/>
                    <a:lstStyle/>
                    <a:p>
                      <a:r>
                        <a:rPr lang="en-US" dirty="0"/>
                        <a:t>Operating</a:t>
                      </a:r>
                      <a:r>
                        <a:rPr lang="en-US" baseline="0" dirty="0"/>
                        <a:t> System</a:t>
                      </a:r>
                      <a:endParaRPr lang="en-SG" dirty="0"/>
                    </a:p>
                  </a:txBody>
                  <a:tcPr/>
                </a:tc>
                <a:tc>
                  <a:txBody>
                    <a:bodyPr/>
                    <a:lstStyle/>
                    <a:p>
                      <a:r>
                        <a:rPr lang="en-US" dirty="0"/>
                        <a:t>Recycle</a:t>
                      </a:r>
                      <a:r>
                        <a:rPr lang="en-US" baseline="0" dirty="0"/>
                        <a:t> Bin Folder Name</a:t>
                      </a:r>
                      <a:endParaRPr lang="en-SG" dirty="0"/>
                    </a:p>
                  </a:txBody>
                  <a:tcPr/>
                </a:tc>
                <a:tc>
                  <a:txBody>
                    <a:bodyPr/>
                    <a:lstStyle/>
                    <a:p>
                      <a:r>
                        <a:rPr lang="en-US" dirty="0"/>
                        <a:t>INFO2 Record</a:t>
                      </a:r>
                      <a:r>
                        <a:rPr lang="en-US" baseline="0" dirty="0"/>
                        <a:t> Length</a:t>
                      </a:r>
                      <a:endParaRPr lang="en-SG" dirty="0"/>
                    </a:p>
                  </a:txBody>
                  <a:tcPr/>
                </a:tc>
                <a:extLst>
                  <a:ext uri="{0D108BD9-81ED-4DB2-BD59-A6C34878D82A}">
                    <a16:rowId xmlns:a16="http://schemas.microsoft.com/office/drawing/2014/main" val="10000"/>
                  </a:ext>
                </a:extLst>
              </a:tr>
              <a:tr h="366854">
                <a:tc>
                  <a:txBody>
                    <a:bodyPr/>
                    <a:lstStyle/>
                    <a:p>
                      <a:r>
                        <a:rPr lang="en-US" dirty="0"/>
                        <a:t>Windows 2000/XP</a:t>
                      </a:r>
                      <a:endParaRPr lang="en-SG" dirty="0"/>
                    </a:p>
                  </a:txBody>
                  <a:tcPr/>
                </a:tc>
                <a:tc>
                  <a:txBody>
                    <a:bodyPr/>
                    <a:lstStyle/>
                    <a:p>
                      <a:r>
                        <a:rPr lang="en-US" dirty="0"/>
                        <a:t>Recycler</a:t>
                      </a:r>
                      <a:endParaRPr lang="en-SG" dirty="0"/>
                    </a:p>
                  </a:txBody>
                  <a:tcPr/>
                </a:tc>
                <a:tc>
                  <a:txBody>
                    <a:bodyPr/>
                    <a:lstStyle/>
                    <a:p>
                      <a:r>
                        <a:rPr lang="en-US" dirty="0"/>
                        <a:t>800</a:t>
                      </a:r>
                      <a:endParaRPr lang="en-SG" dirty="0"/>
                    </a:p>
                  </a:txBody>
                  <a:tcPr/>
                </a:tc>
                <a:extLst>
                  <a:ext uri="{0D108BD9-81ED-4DB2-BD59-A6C34878D82A}">
                    <a16:rowId xmlns:a16="http://schemas.microsoft.com/office/drawing/2014/main" val="10001"/>
                  </a:ext>
                </a:extLst>
              </a:tr>
              <a:tr h="366854">
                <a:tc>
                  <a:txBody>
                    <a:bodyPr/>
                    <a:lstStyle/>
                    <a:p>
                      <a:r>
                        <a:rPr lang="en-US" dirty="0"/>
                        <a:t>Windows Vista/7/8/10/11</a:t>
                      </a:r>
                      <a:endParaRPr lang="en-SG" dirty="0"/>
                    </a:p>
                  </a:txBody>
                  <a:tcPr/>
                </a:tc>
                <a:tc>
                  <a:txBody>
                    <a:bodyPr/>
                    <a:lstStyle/>
                    <a:p>
                      <a:r>
                        <a:rPr lang="en-US" dirty="0"/>
                        <a:t>$Recycle.bin</a:t>
                      </a:r>
                      <a:endParaRPr lang="en-SG" dirty="0"/>
                    </a:p>
                  </a:txBody>
                  <a:tcPr/>
                </a:tc>
                <a:tc>
                  <a:txBody>
                    <a:bodyPr/>
                    <a:lstStyle/>
                    <a:p>
                      <a:r>
                        <a:rPr lang="en-US" dirty="0"/>
                        <a:t>No INFO2</a:t>
                      </a:r>
                      <a:r>
                        <a:rPr lang="en-US" baseline="0" dirty="0"/>
                        <a:t> file</a:t>
                      </a:r>
                      <a:endParaRPr lang="en-SG" dirty="0"/>
                    </a:p>
                  </a:txBody>
                  <a:tcPr/>
                </a:tc>
                <a:extLst>
                  <a:ext uri="{0D108BD9-81ED-4DB2-BD59-A6C34878D82A}">
                    <a16:rowId xmlns:a16="http://schemas.microsoft.com/office/drawing/2014/main" val="10002"/>
                  </a:ext>
                </a:extLst>
              </a:tr>
            </a:tbl>
          </a:graphicData>
        </a:graphic>
      </p:graphicFrame>
      <p:pic>
        <p:nvPicPr>
          <p:cNvPr id="4" name="0410">
            <a:hlinkClick r:id="" action="ppaction://media"/>
            <a:extLst>
              <a:ext uri="{FF2B5EF4-FFF2-40B4-BE49-F238E27FC236}">
                <a16:creationId xmlns:a16="http://schemas.microsoft.com/office/drawing/2014/main" id="{5914C4D3-4F3F-44F9-9B7F-73099B3A48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791200"/>
            <a:ext cx="406400" cy="406400"/>
          </a:xfrm>
          <a:prstGeom prst="rect">
            <a:avLst/>
          </a:prstGeom>
        </p:spPr>
      </p:pic>
    </p:spTree>
    <p:extLst>
      <p:ext uri="{BB962C8B-B14F-4D97-AF65-F5344CB8AC3E}">
        <p14:creationId xmlns:p14="http://schemas.microsoft.com/office/powerpoint/2010/main" val="3847616565"/>
      </p:ext>
    </p:extLst>
  </p:cSld>
  <p:clrMapOvr>
    <a:masterClrMapping/>
  </p:clrMapOvr>
  <mc:AlternateContent xmlns:mc="http://schemas.openxmlformats.org/markup-compatibility/2006" xmlns:p14="http://schemas.microsoft.com/office/powerpoint/2010/main">
    <mc:Choice Requires="p14">
      <p:transition spd="slow" p14:dur="2000" advTm="17352"/>
    </mc:Choice>
    <mc:Fallback xmlns="">
      <p:transition spd="slow" advTm="17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Low Folders (</a:t>
            </a:r>
            <a:r>
              <a:rPr lang="en-US" dirty="0">
                <a:highlight>
                  <a:srgbClr val="008080"/>
                </a:highlight>
                <a:latin typeface="+mn-lt"/>
              </a:rPr>
              <a:t>Internet Explorer</a:t>
            </a:r>
            <a:r>
              <a:rPr lang="en-US" dirty="0">
                <a:latin typeface="+mn-lt"/>
              </a:rPr>
              <a:t>)</a:t>
            </a:r>
            <a:endParaRPr lang="en-SG" dirty="0">
              <a:latin typeface="+mn-lt"/>
            </a:endParaRPr>
          </a:p>
        </p:txBody>
      </p:sp>
      <p:sp>
        <p:nvSpPr>
          <p:cNvPr id="3" name="Content Placeholder 2"/>
          <p:cNvSpPr>
            <a:spLocks noGrp="1"/>
          </p:cNvSpPr>
          <p:nvPr>
            <p:ph idx="1"/>
          </p:nvPr>
        </p:nvSpPr>
        <p:spPr>
          <a:xfrm>
            <a:off x="-25400" y="838200"/>
            <a:ext cx="9321800" cy="5181600"/>
          </a:xfrm>
        </p:spPr>
        <p:txBody>
          <a:bodyPr/>
          <a:lstStyle/>
          <a:p>
            <a:r>
              <a:rPr lang="en-US" sz="2800" b="0" dirty="0"/>
              <a:t>Presence of low folders in (</a:t>
            </a:r>
            <a:r>
              <a:rPr lang="en-SG" sz="2800" dirty="0">
                <a:highlight>
                  <a:srgbClr val="FFFF00"/>
                </a:highlight>
              </a:rPr>
              <a:t>security-restricted location </a:t>
            </a:r>
            <a:r>
              <a:rPr lang="en-SG" sz="2800" dirty="0"/>
              <a:t>to store </a:t>
            </a:r>
            <a:r>
              <a:rPr lang="en-US" sz="2800" b="0" dirty="0"/>
              <a:t>browsing data)</a:t>
            </a:r>
          </a:p>
          <a:p>
            <a:pPr lvl="1"/>
            <a:r>
              <a:rPr lang="en-US" sz="2400" b="0" dirty="0">
                <a:highlight>
                  <a:srgbClr val="00FFFF"/>
                </a:highlight>
              </a:rPr>
              <a:t>Cookies folder</a:t>
            </a:r>
          </a:p>
          <a:p>
            <a:pPr lvl="1"/>
            <a:r>
              <a:rPr lang="en-US" sz="2400" b="0" dirty="0">
                <a:highlight>
                  <a:srgbClr val="00FFFF"/>
                </a:highlight>
              </a:rPr>
              <a:t>Temporary Internet Files folder</a:t>
            </a:r>
          </a:p>
          <a:p>
            <a:pPr lvl="1"/>
            <a:r>
              <a:rPr lang="en-US" sz="2400" b="0" dirty="0">
                <a:highlight>
                  <a:srgbClr val="00FFFF"/>
                </a:highlight>
              </a:rPr>
              <a:t>History folder</a:t>
            </a:r>
          </a:p>
          <a:p>
            <a:r>
              <a:rPr lang="en-US" sz="2800" b="0" dirty="0"/>
              <a:t>Microsoft use it to </a:t>
            </a:r>
            <a:r>
              <a:rPr lang="en-US" sz="2800" b="0" dirty="0">
                <a:highlight>
                  <a:srgbClr val="FFFF00"/>
                </a:highlight>
              </a:rPr>
              <a:t>protect system against malware </a:t>
            </a:r>
            <a:r>
              <a:rPr lang="en-US" sz="2800" b="0" dirty="0"/>
              <a:t>(hence only presence in Internet Explorer). –for security</a:t>
            </a:r>
          </a:p>
          <a:p>
            <a:r>
              <a:rPr lang="en-US" sz="2800" b="0" dirty="0"/>
              <a:t>Data placed in the </a:t>
            </a:r>
            <a:r>
              <a:rPr lang="en-US" sz="2800" b="0" dirty="0">
                <a:highlight>
                  <a:srgbClr val="FFFF00"/>
                </a:highlight>
              </a:rPr>
              <a:t>low folder runs at the lowest possible level privilege</a:t>
            </a:r>
            <a:r>
              <a:rPr lang="en-US" sz="2800" b="0" dirty="0"/>
              <a:t>.</a:t>
            </a:r>
          </a:p>
          <a:p>
            <a:r>
              <a:rPr lang="en-US" sz="2800" b="0" dirty="0"/>
              <a:t>Examiners must </a:t>
            </a:r>
            <a:r>
              <a:rPr lang="en-US" sz="2800" b="0" dirty="0">
                <a:highlight>
                  <a:srgbClr val="FFFF00"/>
                </a:highlight>
              </a:rPr>
              <a:t>access into both the normal and low folders to have a complete investigation</a:t>
            </a:r>
            <a:r>
              <a:rPr lang="en-US" sz="2800" b="0" dirty="0"/>
              <a:t>.</a:t>
            </a:r>
          </a:p>
          <a:p>
            <a:r>
              <a:rPr lang="en-US" sz="2800" dirty="0">
                <a:solidFill>
                  <a:srgbClr val="FF0000"/>
                </a:solidFill>
                <a:hlinkClick r:id="rId5">
                  <a:extLst>
                    <a:ext uri="{A12FA001-AC4F-418D-AE19-62706E023703}">
                      <ahyp:hlinkClr xmlns:ahyp="http://schemas.microsoft.com/office/drawing/2018/hyperlinkcolor" val="tx"/>
                    </a:ext>
                  </a:extLst>
                </a:hlinkClick>
              </a:rPr>
              <a:t>MS Edge - </a:t>
            </a:r>
            <a:r>
              <a:rPr lang="en-US" sz="2000" b="0" dirty="0">
                <a:hlinkClick r:id="rId6"/>
              </a:rPr>
              <a:t>Microsoft Edge Secure Browsing</a:t>
            </a:r>
            <a:endParaRPr lang="en-US" sz="2000" b="0" dirty="0"/>
          </a:p>
          <a:p>
            <a:endParaRPr lang="en-US" sz="2000" b="0" dirty="0"/>
          </a:p>
          <a:p>
            <a:endParaRPr lang="en-US" sz="2800" b="0" dirty="0"/>
          </a:p>
        </p:txBody>
      </p:sp>
      <p:pic>
        <p:nvPicPr>
          <p:cNvPr id="4" name="0411">
            <a:hlinkClick r:id="" action="ppaction://media"/>
            <a:extLst>
              <a:ext uri="{FF2B5EF4-FFF2-40B4-BE49-F238E27FC236}">
                <a16:creationId xmlns:a16="http://schemas.microsoft.com/office/drawing/2014/main" id="{16C8AF47-F802-45D1-AFFB-642F055AB5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23745" y="5816600"/>
            <a:ext cx="406400" cy="406400"/>
          </a:xfrm>
          <a:prstGeom prst="rect">
            <a:avLst/>
          </a:prstGeom>
        </p:spPr>
      </p:pic>
    </p:spTree>
    <p:extLst>
      <p:ext uri="{BB962C8B-B14F-4D97-AF65-F5344CB8AC3E}">
        <p14:creationId xmlns:p14="http://schemas.microsoft.com/office/powerpoint/2010/main" val="500494555"/>
      </p:ext>
    </p:extLst>
  </p:cSld>
  <p:clrMapOvr>
    <a:masterClrMapping/>
  </p:clrMapOvr>
  <mc:AlternateContent xmlns:mc="http://schemas.openxmlformats.org/markup-compatibility/2006" xmlns:p14="http://schemas.microsoft.com/office/powerpoint/2010/main">
    <mc:Choice Requires="p14">
      <p:transition spd="slow" p14:dur="2000" advTm="98568"/>
    </mc:Choice>
    <mc:Fallback xmlns="">
      <p:transition spd="slow" advTm="98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Cookies Folder</a:t>
            </a:r>
            <a:endParaRPr lang="en-SG" dirty="0">
              <a:latin typeface="+mn-lt"/>
            </a:endParaRPr>
          </a:p>
        </p:txBody>
      </p:sp>
      <p:sp>
        <p:nvSpPr>
          <p:cNvPr id="3" name="Content Placeholder 2"/>
          <p:cNvSpPr>
            <a:spLocks noGrp="1"/>
          </p:cNvSpPr>
          <p:nvPr>
            <p:ph idx="1"/>
          </p:nvPr>
        </p:nvSpPr>
        <p:spPr>
          <a:xfrm>
            <a:off x="76200" y="785794"/>
            <a:ext cx="8960296" cy="5615006"/>
          </a:xfrm>
        </p:spPr>
        <p:txBody>
          <a:bodyPr/>
          <a:lstStyle/>
          <a:p>
            <a:r>
              <a:rPr lang="en-SG" sz="2800" b="0" dirty="0"/>
              <a:t>Cookie is a </a:t>
            </a:r>
            <a:r>
              <a:rPr lang="en-SG" sz="2800" b="0" dirty="0">
                <a:highlight>
                  <a:srgbClr val="FFFF00"/>
                </a:highlight>
              </a:rPr>
              <a:t>piece of text stored on a user's computer by their web browser.</a:t>
            </a:r>
          </a:p>
          <a:p>
            <a:r>
              <a:rPr lang="en-SG" sz="2800" b="0" dirty="0"/>
              <a:t>It is created by websites and </a:t>
            </a:r>
            <a:r>
              <a:rPr lang="en-SG" sz="2800" b="0" dirty="0">
                <a:highlight>
                  <a:srgbClr val="FFFF00"/>
                </a:highlight>
              </a:rPr>
              <a:t>placed on user’s computer</a:t>
            </a:r>
            <a:r>
              <a:rPr lang="en-SG" sz="2800" b="0" dirty="0"/>
              <a:t>.</a:t>
            </a:r>
          </a:p>
          <a:p>
            <a:r>
              <a:rPr lang="en-SG" sz="2800" b="0" dirty="0"/>
              <a:t>A cookie can be used for</a:t>
            </a:r>
          </a:p>
          <a:p>
            <a:pPr lvl="1"/>
            <a:r>
              <a:rPr lang="en-SG" sz="2400" b="0" dirty="0">
                <a:highlight>
                  <a:srgbClr val="FFFF00"/>
                </a:highlight>
              </a:rPr>
              <a:t>Authentication</a:t>
            </a:r>
          </a:p>
          <a:p>
            <a:pPr lvl="1"/>
            <a:r>
              <a:rPr lang="en-SG" sz="2400" b="0" dirty="0"/>
              <a:t>Storing site preferences</a:t>
            </a:r>
          </a:p>
          <a:p>
            <a:pPr lvl="1"/>
            <a:r>
              <a:rPr lang="en-SG" sz="2400" b="0" dirty="0"/>
              <a:t>Shopping cart contents</a:t>
            </a:r>
          </a:p>
          <a:p>
            <a:pPr lvl="1"/>
            <a:r>
              <a:rPr lang="en-SG" sz="2400" b="0" dirty="0"/>
              <a:t>The identifier for a server-based session</a:t>
            </a:r>
          </a:p>
          <a:p>
            <a:r>
              <a:rPr lang="en-US" sz="2800" b="0" dirty="0">
                <a:hlinkClick r:id="rId5"/>
              </a:rPr>
              <a:t>Complete Guide to Cookies and Where They're Stored</a:t>
            </a:r>
            <a:endParaRPr lang="en-SG" sz="2800" b="0" dirty="0"/>
          </a:p>
        </p:txBody>
      </p:sp>
      <p:pic>
        <p:nvPicPr>
          <p:cNvPr id="4" name="0412">
            <a:hlinkClick r:id="" action="ppaction://media"/>
            <a:extLst>
              <a:ext uri="{FF2B5EF4-FFF2-40B4-BE49-F238E27FC236}">
                <a16:creationId xmlns:a16="http://schemas.microsoft.com/office/drawing/2014/main" id="{56060877-83FF-41F6-8DCD-FA440B6653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7600" y="5842000"/>
            <a:ext cx="406400" cy="406400"/>
          </a:xfrm>
          <a:prstGeom prst="rect">
            <a:avLst/>
          </a:prstGeom>
        </p:spPr>
      </p:pic>
    </p:spTree>
    <p:extLst>
      <p:ext uri="{BB962C8B-B14F-4D97-AF65-F5344CB8AC3E}">
        <p14:creationId xmlns:p14="http://schemas.microsoft.com/office/powerpoint/2010/main" val="2231437279"/>
      </p:ext>
    </p:extLst>
  </p:cSld>
  <p:clrMapOvr>
    <a:masterClrMapping/>
  </p:clrMapOvr>
  <mc:AlternateContent xmlns:mc="http://schemas.openxmlformats.org/markup-compatibility/2006" xmlns:p14="http://schemas.microsoft.com/office/powerpoint/2010/main">
    <mc:Choice Requires="p14">
      <p:transition spd="slow" p14:dur="2000" advTm="132383"/>
    </mc:Choice>
    <mc:Fallback xmlns="">
      <p:transition spd="slow" advTm="132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3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Viewing cookies in Chrome</a:t>
            </a:r>
          </a:p>
        </p:txBody>
      </p:sp>
      <p:pic>
        <p:nvPicPr>
          <p:cNvPr id="4" name="Picture 3">
            <a:extLst>
              <a:ext uri="{FF2B5EF4-FFF2-40B4-BE49-F238E27FC236}">
                <a16:creationId xmlns:a16="http://schemas.microsoft.com/office/drawing/2014/main" id="{71EF5CB5-8EA9-42CF-9D02-85CEAFC72017}"/>
              </a:ext>
            </a:extLst>
          </p:cNvPr>
          <p:cNvPicPr>
            <a:picLocks noChangeAspect="1"/>
          </p:cNvPicPr>
          <p:nvPr/>
        </p:nvPicPr>
        <p:blipFill>
          <a:blip r:embed="rId4"/>
          <a:stretch>
            <a:fillRect/>
          </a:stretch>
        </p:blipFill>
        <p:spPr>
          <a:xfrm>
            <a:off x="367692" y="2846694"/>
            <a:ext cx="3973165" cy="3387480"/>
          </a:xfrm>
          <a:prstGeom prst="rect">
            <a:avLst/>
          </a:prstGeom>
        </p:spPr>
      </p:pic>
      <p:pic>
        <p:nvPicPr>
          <p:cNvPr id="7" name="Picture 6">
            <a:extLst>
              <a:ext uri="{FF2B5EF4-FFF2-40B4-BE49-F238E27FC236}">
                <a16:creationId xmlns:a16="http://schemas.microsoft.com/office/drawing/2014/main" id="{555774AB-D59C-436A-87A2-27A156E208A3}"/>
              </a:ext>
            </a:extLst>
          </p:cNvPr>
          <p:cNvPicPr>
            <a:picLocks noChangeAspect="1"/>
          </p:cNvPicPr>
          <p:nvPr/>
        </p:nvPicPr>
        <p:blipFill>
          <a:blip r:embed="rId5"/>
          <a:stretch>
            <a:fillRect/>
          </a:stretch>
        </p:blipFill>
        <p:spPr>
          <a:xfrm>
            <a:off x="177799" y="1335602"/>
            <a:ext cx="8326116" cy="1511092"/>
          </a:xfrm>
          <a:prstGeom prst="rect">
            <a:avLst/>
          </a:prstGeom>
        </p:spPr>
      </p:pic>
      <p:pic>
        <p:nvPicPr>
          <p:cNvPr id="8" name="Picture 7">
            <a:extLst>
              <a:ext uri="{FF2B5EF4-FFF2-40B4-BE49-F238E27FC236}">
                <a16:creationId xmlns:a16="http://schemas.microsoft.com/office/drawing/2014/main" id="{5F28C334-F222-4339-909A-CBE0D8A5239C}"/>
              </a:ext>
            </a:extLst>
          </p:cNvPr>
          <p:cNvPicPr>
            <a:picLocks noChangeAspect="1"/>
          </p:cNvPicPr>
          <p:nvPr/>
        </p:nvPicPr>
        <p:blipFill>
          <a:blip r:embed="rId6"/>
          <a:stretch>
            <a:fillRect/>
          </a:stretch>
        </p:blipFill>
        <p:spPr>
          <a:xfrm>
            <a:off x="4803144" y="2664045"/>
            <a:ext cx="3578856" cy="3488061"/>
          </a:xfrm>
          <a:prstGeom prst="rect">
            <a:avLst/>
          </a:prstGeom>
        </p:spPr>
      </p:pic>
      <p:sp>
        <p:nvSpPr>
          <p:cNvPr id="9" name="Rectangle 8">
            <a:extLst>
              <a:ext uri="{FF2B5EF4-FFF2-40B4-BE49-F238E27FC236}">
                <a16:creationId xmlns:a16="http://schemas.microsoft.com/office/drawing/2014/main" id="{16E9D15F-8E85-49AC-96EA-EB29BB2665FC}"/>
              </a:ext>
            </a:extLst>
          </p:cNvPr>
          <p:cNvSpPr/>
          <p:nvPr/>
        </p:nvSpPr>
        <p:spPr>
          <a:xfrm>
            <a:off x="152400" y="861237"/>
            <a:ext cx="5841664" cy="461665"/>
          </a:xfrm>
          <a:prstGeom prst="rect">
            <a:avLst/>
          </a:prstGeom>
        </p:spPr>
        <p:txBody>
          <a:bodyPr wrap="none">
            <a:spAutoFit/>
          </a:bodyPr>
          <a:lstStyle/>
          <a:p>
            <a:r>
              <a:rPr lang="en-GB" dirty="0"/>
              <a:t>Extension: Cookie Viewer in Chrome</a:t>
            </a:r>
          </a:p>
        </p:txBody>
      </p:sp>
      <p:pic>
        <p:nvPicPr>
          <p:cNvPr id="3" name="0413">
            <a:hlinkClick r:id="" action="ppaction://media"/>
            <a:extLst>
              <a:ext uri="{FF2B5EF4-FFF2-40B4-BE49-F238E27FC236}">
                <a16:creationId xmlns:a16="http://schemas.microsoft.com/office/drawing/2014/main" id="{7D02DF64-0149-4F28-BC40-BE6A4B9EE6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62453" y="5808051"/>
            <a:ext cx="406400" cy="406400"/>
          </a:xfrm>
          <a:prstGeom prst="rect">
            <a:avLst/>
          </a:prstGeom>
        </p:spPr>
      </p:pic>
    </p:spTree>
    <p:extLst>
      <p:ext uri="{BB962C8B-B14F-4D97-AF65-F5344CB8AC3E}">
        <p14:creationId xmlns:p14="http://schemas.microsoft.com/office/powerpoint/2010/main" val="863241852"/>
      </p:ext>
    </p:extLst>
  </p:cSld>
  <p:clrMapOvr>
    <a:masterClrMapping/>
  </p:clrMapOvr>
  <mc:AlternateContent xmlns:mc="http://schemas.openxmlformats.org/markup-compatibility/2006" xmlns:p14="http://schemas.microsoft.com/office/powerpoint/2010/main">
    <mc:Choice Requires="p14">
      <p:transition spd="slow" p14:dur="2000" advTm="14741"/>
    </mc:Choice>
    <mc:Fallback xmlns="">
      <p:transition spd="slow" advTm="14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Temporary Internet Files (TIF)</a:t>
            </a:r>
            <a:endParaRPr lang="en-SG" dirty="0">
              <a:latin typeface="+mn-lt"/>
            </a:endParaRPr>
          </a:p>
        </p:txBody>
      </p:sp>
      <p:sp>
        <p:nvSpPr>
          <p:cNvPr id="3" name="Content Placeholder 2"/>
          <p:cNvSpPr>
            <a:spLocks noGrp="1"/>
          </p:cNvSpPr>
          <p:nvPr>
            <p:ph idx="1"/>
          </p:nvPr>
        </p:nvSpPr>
        <p:spPr>
          <a:xfrm>
            <a:off x="235868" y="838200"/>
            <a:ext cx="8824664" cy="5410200"/>
          </a:xfrm>
        </p:spPr>
        <p:txBody>
          <a:bodyPr/>
          <a:lstStyle/>
          <a:p>
            <a:pPr marL="0" indent="0">
              <a:buNone/>
            </a:pPr>
            <a:r>
              <a:rPr lang="en-US" sz="2400" b="0" dirty="0">
                <a:highlight>
                  <a:srgbClr val="FFFF00"/>
                </a:highlight>
                <a:latin typeface="Arial" panose="020B0604020202020204" pitchFamily="34" charset="0"/>
                <a:cs typeface="Arial" panose="020B0604020202020204" pitchFamily="34" charset="0"/>
              </a:rPr>
              <a:t>Internet Explorer</a:t>
            </a:r>
            <a:r>
              <a:rPr lang="en-US" sz="2400" b="0" dirty="0">
                <a:latin typeface="Arial" panose="020B0604020202020204" pitchFamily="34" charset="0"/>
                <a:cs typeface="Arial" panose="020B0604020202020204" pitchFamily="34" charset="0"/>
              </a:rPr>
              <a:t>.</a:t>
            </a:r>
          </a:p>
          <a:p>
            <a:r>
              <a:rPr lang="en-US" sz="2400" b="0" dirty="0">
                <a:latin typeface="Arial" panose="020B0604020202020204" pitchFamily="34" charset="0"/>
                <a:cs typeface="Arial" panose="020B0604020202020204" pitchFamily="34" charset="0"/>
              </a:rPr>
              <a:t>Store files that are </a:t>
            </a:r>
            <a:r>
              <a:rPr lang="en-US" sz="2400" b="0" dirty="0">
                <a:highlight>
                  <a:srgbClr val="FFFF00"/>
                </a:highlight>
                <a:latin typeface="Arial" panose="020B0604020202020204" pitchFamily="34" charset="0"/>
                <a:cs typeface="Arial" panose="020B0604020202020204" pitchFamily="34" charset="0"/>
              </a:rPr>
              <a:t>downloaded and cached from the Internet</a:t>
            </a:r>
            <a:r>
              <a:rPr lang="en-US" sz="2400" b="0" dirty="0">
                <a:latin typeface="Arial" panose="020B0604020202020204" pitchFamily="34" charset="0"/>
                <a:cs typeface="Arial" panose="020B0604020202020204" pitchFamily="34" charset="0"/>
              </a:rPr>
              <a:t>.</a:t>
            </a:r>
          </a:p>
          <a:p>
            <a:r>
              <a:rPr lang="en-US" sz="2400" b="0" dirty="0">
                <a:latin typeface="Arial" panose="020B0604020202020204" pitchFamily="34" charset="0"/>
                <a:cs typeface="Arial" panose="020B0604020202020204" pitchFamily="34" charset="0"/>
              </a:rPr>
              <a:t>Useful to </a:t>
            </a:r>
            <a:r>
              <a:rPr lang="en-US" sz="2400" b="0" dirty="0">
                <a:highlight>
                  <a:srgbClr val="FFFF00"/>
                </a:highlight>
                <a:latin typeface="Arial" panose="020B0604020202020204" pitchFamily="34" charset="0"/>
                <a:cs typeface="Arial" panose="020B0604020202020204" pitchFamily="34" charset="0"/>
              </a:rPr>
              <a:t>track user’s web browsing history</a:t>
            </a:r>
            <a:r>
              <a:rPr lang="en-US" sz="2400" b="0" dirty="0">
                <a:latin typeface="Arial" panose="020B0604020202020204" pitchFamily="34" charset="0"/>
                <a:cs typeface="Arial" panose="020B0604020202020204" pitchFamily="34" charset="0"/>
              </a:rPr>
              <a:t>, including web mail (Gmail).</a:t>
            </a:r>
          </a:p>
          <a:p>
            <a:r>
              <a:rPr lang="en-US" sz="2400" b="0" dirty="0">
                <a:latin typeface="Arial" panose="020B0604020202020204" pitchFamily="34" charset="0"/>
                <a:cs typeface="Arial" panose="020B0604020202020204" pitchFamily="34" charset="0"/>
              </a:rPr>
              <a:t>For earlier Windows OS :</a:t>
            </a:r>
          </a:p>
          <a:p>
            <a:pPr lvl="1"/>
            <a:r>
              <a:rPr lang="en-US" sz="2400" b="0" dirty="0">
                <a:latin typeface="Arial" panose="020B0604020202020204" pitchFamily="34" charset="0"/>
                <a:cs typeface="Arial" panose="020B0604020202020204" pitchFamily="34" charset="0"/>
              </a:rPr>
              <a:t>C:\Users\%UserName%\AppData\Local\Microsoft\Windows\ </a:t>
            </a:r>
            <a:r>
              <a:rPr lang="en-US" sz="2400" b="0" dirty="0">
                <a:highlight>
                  <a:srgbClr val="FFFF00"/>
                </a:highlight>
                <a:latin typeface="Arial" panose="020B0604020202020204" pitchFamily="34" charset="0"/>
                <a:cs typeface="Arial" panose="020B0604020202020204" pitchFamily="34" charset="0"/>
              </a:rPr>
              <a:t>Temporary Internet Files</a:t>
            </a:r>
            <a:r>
              <a:rPr lang="en-US" sz="2400" b="0" dirty="0">
                <a:latin typeface="Arial" panose="020B0604020202020204" pitchFamily="34" charset="0"/>
                <a:cs typeface="Arial" panose="020B0604020202020204" pitchFamily="34" charset="0"/>
              </a:rPr>
              <a:t>\</a:t>
            </a:r>
          </a:p>
          <a:p>
            <a:r>
              <a:rPr lang="en-US" sz="2400" b="0" dirty="0">
                <a:latin typeface="Arial" panose="020B0604020202020204" pitchFamily="34" charset="0"/>
                <a:cs typeface="Arial" panose="020B0604020202020204" pitchFamily="34" charset="0"/>
              </a:rPr>
              <a:t>For Windows 10 :</a:t>
            </a:r>
          </a:p>
          <a:p>
            <a:pPr lvl="1"/>
            <a:r>
              <a:rPr lang="en-US" sz="2400" b="0" dirty="0">
                <a:latin typeface="Arial" panose="020B0604020202020204" pitchFamily="34" charset="0"/>
                <a:cs typeface="Arial" panose="020B0604020202020204" pitchFamily="34" charset="0"/>
              </a:rPr>
              <a:t>C:\Users\%UserName%\AppData\Local\Microsoft\Windows\ </a:t>
            </a:r>
            <a:r>
              <a:rPr lang="en-US" sz="2400" b="0" dirty="0" err="1">
                <a:highlight>
                  <a:srgbClr val="FFFF00"/>
                </a:highlight>
                <a:latin typeface="Arial" panose="020B0604020202020204" pitchFamily="34" charset="0"/>
                <a:cs typeface="Arial" panose="020B0604020202020204" pitchFamily="34" charset="0"/>
              </a:rPr>
              <a:t>INetCache</a:t>
            </a:r>
            <a:r>
              <a:rPr lang="en-US" sz="2400" b="0" dirty="0">
                <a:latin typeface="Arial" panose="020B0604020202020204" pitchFamily="34" charset="0"/>
                <a:cs typeface="Arial" panose="020B0604020202020204" pitchFamily="34" charset="0"/>
              </a:rPr>
              <a:t>\</a:t>
            </a:r>
          </a:p>
          <a:p>
            <a:pPr marL="0" lvl="1" indent="0">
              <a:buNone/>
            </a:pPr>
            <a:endParaRPr lang="en-US" sz="2000" b="0" dirty="0">
              <a:latin typeface="Arial" panose="020B0604020202020204" pitchFamily="34" charset="0"/>
              <a:cs typeface="Arial" panose="020B0604020202020204" pitchFamily="34" charset="0"/>
            </a:endParaRPr>
          </a:p>
          <a:p>
            <a:pPr marL="0" indent="0">
              <a:buNone/>
            </a:pPr>
            <a:endParaRPr lang="en-US" b="0" dirty="0"/>
          </a:p>
        </p:txBody>
      </p:sp>
      <p:pic>
        <p:nvPicPr>
          <p:cNvPr id="4" name="0414">
            <a:hlinkClick r:id="" action="ppaction://media"/>
            <a:extLst>
              <a:ext uri="{FF2B5EF4-FFF2-40B4-BE49-F238E27FC236}">
                <a16:creationId xmlns:a16="http://schemas.microsoft.com/office/drawing/2014/main" id="{2201EE78-67DD-403A-AFA7-730D7EFB88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04932" y="5816600"/>
            <a:ext cx="406400" cy="406400"/>
          </a:xfrm>
          <a:prstGeom prst="rect">
            <a:avLst/>
          </a:prstGeom>
        </p:spPr>
      </p:pic>
    </p:spTree>
    <p:extLst>
      <p:ext uri="{BB962C8B-B14F-4D97-AF65-F5344CB8AC3E}">
        <p14:creationId xmlns:p14="http://schemas.microsoft.com/office/powerpoint/2010/main" val="490140743"/>
      </p:ext>
    </p:extLst>
  </p:cSld>
  <p:clrMapOvr>
    <a:masterClrMapping/>
  </p:clrMapOvr>
  <mc:AlternateContent xmlns:mc="http://schemas.openxmlformats.org/markup-compatibility/2006" xmlns:p14="http://schemas.microsoft.com/office/powerpoint/2010/main">
    <mc:Choice Requires="p14">
      <p:transition spd="slow" p14:dur="2000" advTm="46780"/>
    </mc:Choice>
    <mc:Fallback xmlns="">
      <p:transition spd="slow" advTm="46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7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Temporary Internet Files (TIF)</a:t>
            </a:r>
            <a:endParaRPr lang="en-SG" dirty="0">
              <a:latin typeface="+mn-lt"/>
            </a:endParaRPr>
          </a:p>
        </p:txBody>
      </p:sp>
      <p:sp>
        <p:nvSpPr>
          <p:cNvPr id="3" name="Content Placeholder 2"/>
          <p:cNvSpPr>
            <a:spLocks noGrp="1"/>
          </p:cNvSpPr>
          <p:nvPr>
            <p:ph idx="1"/>
          </p:nvPr>
        </p:nvSpPr>
        <p:spPr>
          <a:xfrm>
            <a:off x="235868" y="838200"/>
            <a:ext cx="8824664" cy="5181600"/>
          </a:xfrm>
        </p:spPr>
        <p:txBody>
          <a:bodyPr/>
          <a:lstStyle/>
          <a:p>
            <a:pPr marL="0" lvl="1" indent="0">
              <a:buNone/>
            </a:pPr>
            <a:r>
              <a:rPr lang="en-US" b="0" dirty="0">
                <a:solidFill>
                  <a:schemeClr val="tx1"/>
                </a:solidFill>
              </a:rPr>
              <a:t>MS Edge</a:t>
            </a:r>
          </a:p>
          <a:p>
            <a:pPr marL="457200" lvl="1" indent="-457200"/>
            <a:r>
              <a:rPr lang="en-US" b="0" dirty="0"/>
              <a:t>C:\Users\%UserName%\AppData\Local\</a:t>
            </a:r>
            <a:r>
              <a:rPr lang="en-US" b="0" dirty="0">
                <a:highlight>
                  <a:srgbClr val="FFFF00"/>
                </a:highlight>
              </a:rPr>
              <a:t>Microsoft\Edge\User Data\Default\Cache</a:t>
            </a:r>
          </a:p>
          <a:p>
            <a:pPr marL="355600" lvl="1" indent="-355600"/>
            <a:endParaRPr lang="en-US" b="0" dirty="0"/>
          </a:p>
          <a:p>
            <a:pPr marL="0" lvl="1" indent="0">
              <a:buNone/>
            </a:pPr>
            <a:r>
              <a:rPr lang="en-US" b="0" dirty="0">
                <a:solidFill>
                  <a:schemeClr val="tx1"/>
                </a:solidFill>
              </a:rPr>
              <a:t>Google Chrome</a:t>
            </a:r>
          </a:p>
          <a:p>
            <a:pPr marL="457200" lvl="1" indent="-457200"/>
            <a:r>
              <a:rPr lang="en-US" b="0" dirty="0"/>
              <a:t>C:\Users\%UserName%\AppData\Local\</a:t>
            </a:r>
            <a:r>
              <a:rPr lang="en-US" b="0" dirty="0">
                <a:highlight>
                  <a:srgbClr val="FFFF00"/>
                </a:highlight>
              </a:rPr>
              <a:t>Google\Chrome\User Data\Default\Cache.</a:t>
            </a:r>
            <a:endParaRPr lang="en-US" sz="2400" b="0" dirty="0">
              <a:highlight>
                <a:srgbClr val="FFFF00"/>
              </a:highlight>
            </a:endParaRPr>
          </a:p>
          <a:p>
            <a:endParaRPr lang="en-US" b="0" dirty="0"/>
          </a:p>
        </p:txBody>
      </p:sp>
      <p:pic>
        <p:nvPicPr>
          <p:cNvPr id="4" name="0415">
            <a:hlinkClick r:id="" action="ppaction://media"/>
            <a:extLst>
              <a:ext uri="{FF2B5EF4-FFF2-40B4-BE49-F238E27FC236}">
                <a16:creationId xmlns:a16="http://schemas.microsoft.com/office/drawing/2014/main" id="{0D9B0370-BBE6-4D4C-9973-230C0749EF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04932" y="5816600"/>
            <a:ext cx="406400" cy="406400"/>
          </a:xfrm>
          <a:prstGeom prst="rect">
            <a:avLst/>
          </a:prstGeom>
        </p:spPr>
      </p:pic>
    </p:spTree>
    <p:extLst>
      <p:ext uri="{BB962C8B-B14F-4D97-AF65-F5344CB8AC3E}">
        <p14:creationId xmlns:p14="http://schemas.microsoft.com/office/powerpoint/2010/main" val="704767613"/>
      </p:ext>
    </p:extLst>
  </p:cSld>
  <p:clrMapOvr>
    <a:masterClrMapping/>
  </p:clrMapOvr>
  <mc:AlternateContent xmlns:mc="http://schemas.openxmlformats.org/markup-compatibility/2006" xmlns:p14="http://schemas.microsoft.com/office/powerpoint/2010/main">
    <mc:Choice Requires="p14">
      <p:transition spd="slow" p14:dur="2000" advTm="8128"/>
    </mc:Choice>
    <mc:Fallback xmlns="">
      <p:transition spd="slow" advTm="8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Internet Explorer</a:t>
            </a:r>
            <a:endParaRPr lang="en-SG" dirty="0">
              <a:latin typeface="+mn-lt"/>
            </a:endParaRPr>
          </a:p>
        </p:txBody>
      </p:sp>
      <p:sp>
        <p:nvSpPr>
          <p:cNvPr id="3" name="Content Placeholder 2"/>
          <p:cNvSpPr>
            <a:spLocks noGrp="1"/>
          </p:cNvSpPr>
          <p:nvPr>
            <p:ph idx="1"/>
          </p:nvPr>
        </p:nvSpPr>
        <p:spPr>
          <a:xfrm>
            <a:off x="381000" y="1066800"/>
            <a:ext cx="8439472" cy="5181600"/>
          </a:xfrm>
        </p:spPr>
        <p:txBody>
          <a:bodyPr/>
          <a:lstStyle/>
          <a:p>
            <a:r>
              <a:rPr lang="en-US" sz="2800" b="0" dirty="0"/>
              <a:t>Favorites, History are located in:</a:t>
            </a:r>
          </a:p>
          <a:p>
            <a:pPr lvl="1"/>
            <a:r>
              <a:rPr lang="en-US" sz="2000" b="0" dirty="0"/>
              <a:t>C:\Users\%UserName%\</a:t>
            </a:r>
            <a:r>
              <a:rPr lang="en-US" sz="2000" b="0" dirty="0">
                <a:solidFill>
                  <a:srgbClr val="FF0000"/>
                </a:solidFill>
              </a:rPr>
              <a:t>Favorites</a:t>
            </a:r>
          </a:p>
          <a:p>
            <a:pPr lvl="1"/>
            <a:r>
              <a:rPr lang="en-US" sz="2000" b="0" dirty="0"/>
              <a:t>C:\Users\%UserName%\AppData\Local\Microsoft\Windows\</a:t>
            </a:r>
            <a:r>
              <a:rPr lang="en-US" sz="2000" b="0" dirty="0">
                <a:solidFill>
                  <a:srgbClr val="FF0000"/>
                </a:solidFill>
              </a:rPr>
              <a:t>History</a:t>
            </a:r>
          </a:p>
          <a:p>
            <a:pPr lvl="2"/>
            <a:r>
              <a:rPr lang="en-US" sz="2000" b="0" dirty="0"/>
              <a:t>History.IE5  </a:t>
            </a:r>
          </a:p>
          <a:p>
            <a:pPr lvl="2"/>
            <a:r>
              <a:rPr lang="en-US" sz="2000" b="0" dirty="0"/>
              <a:t>Low\History.IE5 – contains Internet data resulting from browsing in the protected mode</a:t>
            </a:r>
          </a:p>
          <a:p>
            <a:endParaRPr lang="en-US" sz="2800" b="0" dirty="0"/>
          </a:p>
          <a:p>
            <a:r>
              <a:rPr lang="en-US" sz="2800" b="0" dirty="0"/>
              <a:t>Cookies are located in:</a:t>
            </a:r>
          </a:p>
          <a:p>
            <a:pPr lvl="1"/>
            <a:r>
              <a:rPr lang="en-US" sz="2000" b="0" dirty="0"/>
              <a:t>C:\Users\%UserName%\AppData\Roaming\Microsoft\Windows\Cookies</a:t>
            </a:r>
          </a:p>
          <a:p>
            <a:pPr lvl="1"/>
            <a:r>
              <a:rPr lang="en-US" sz="2000" b="0" dirty="0"/>
              <a:t>C:\Users\%UserName%\AppData\Roaming\Microsoft\Windows\Cookies\Low -  for applications running under low privilege</a:t>
            </a:r>
          </a:p>
          <a:p>
            <a:pPr lvl="1"/>
            <a:endParaRPr lang="en-US" sz="2000" b="0" dirty="0"/>
          </a:p>
        </p:txBody>
      </p:sp>
      <p:pic>
        <p:nvPicPr>
          <p:cNvPr id="4" name="0416">
            <a:hlinkClick r:id="" action="ppaction://media"/>
            <a:extLst>
              <a:ext uri="{FF2B5EF4-FFF2-40B4-BE49-F238E27FC236}">
                <a16:creationId xmlns:a16="http://schemas.microsoft.com/office/drawing/2014/main" id="{967608A8-F8DC-4726-8374-F46E038C71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63000" y="5842000"/>
            <a:ext cx="406400" cy="406400"/>
          </a:xfrm>
          <a:prstGeom prst="rect">
            <a:avLst/>
          </a:prstGeom>
        </p:spPr>
      </p:pic>
    </p:spTree>
    <p:extLst>
      <p:ext uri="{BB962C8B-B14F-4D97-AF65-F5344CB8AC3E}">
        <p14:creationId xmlns:p14="http://schemas.microsoft.com/office/powerpoint/2010/main" val="207127438"/>
      </p:ext>
    </p:extLst>
  </p:cSld>
  <p:clrMapOvr>
    <a:masterClrMapping/>
  </p:clrMapOvr>
  <mc:AlternateContent xmlns:mc="http://schemas.openxmlformats.org/markup-compatibility/2006" xmlns:p14="http://schemas.microsoft.com/office/powerpoint/2010/main">
    <mc:Choice Requires="p14">
      <p:transition spd="slow" p14:dur="2000" advTm="7420"/>
    </mc:Choice>
    <mc:Fallback xmlns="">
      <p:transition spd="slow" advTm="7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Other browsers – MS Edge, Google Chrome</a:t>
            </a:r>
          </a:p>
        </p:txBody>
      </p:sp>
      <p:sp>
        <p:nvSpPr>
          <p:cNvPr id="3" name="Content Placeholder 2"/>
          <p:cNvSpPr>
            <a:spLocks noGrp="1"/>
          </p:cNvSpPr>
          <p:nvPr>
            <p:ph idx="1"/>
          </p:nvPr>
        </p:nvSpPr>
        <p:spPr>
          <a:xfrm>
            <a:off x="304800" y="838200"/>
            <a:ext cx="8686800" cy="5181600"/>
          </a:xfrm>
        </p:spPr>
        <p:txBody>
          <a:bodyPr/>
          <a:lstStyle/>
          <a:p>
            <a:pPr marL="0" indent="0">
              <a:buNone/>
            </a:pPr>
            <a:r>
              <a:rPr lang="en-US" sz="2800" b="0" dirty="0"/>
              <a:t>Microsoft Edge</a:t>
            </a:r>
          </a:p>
          <a:p>
            <a:r>
              <a:rPr lang="en-US" sz="2800" b="0" dirty="0">
                <a:solidFill>
                  <a:srgbClr val="0033CC"/>
                </a:solidFill>
              </a:rPr>
              <a:t>Microsoft Windows Vista, 7, 8, 10,11 C:\Users\%UserName%\AppData\Local\Microsoft\Edge\User Data\Default</a:t>
            </a:r>
          </a:p>
          <a:p>
            <a:endParaRPr lang="en-US" sz="2800" b="0" dirty="0"/>
          </a:p>
          <a:p>
            <a:pPr marL="0" indent="0">
              <a:buNone/>
            </a:pPr>
            <a:r>
              <a:rPr lang="en-US" sz="2800" b="0" dirty="0"/>
              <a:t>Chrome</a:t>
            </a:r>
          </a:p>
          <a:p>
            <a:r>
              <a:rPr lang="en-US" sz="2800" b="0" dirty="0"/>
              <a:t>Bookmarks, History, Cookies are located in:</a:t>
            </a:r>
          </a:p>
          <a:p>
            <a:pPr lvl="1"/>
            <a:r>
              <a:rPr lang="en-US" b="0" dirty="0"/>
              <a:t>C:\Users \%</a:t>
            </a:r>
            <a:r>
              <a:rPr lang="en-US" b="0" dirty="0" err="1"/>
              <a:t>UserName</a:t>
            </a:r>
            <a:r>
              <a:rPr lang="en-US" b="0" dirty="0"/>
              <a:t>%\ </a:t>
            </a:r>
            <a:r>
              <a:rPr lang="en-US" b="0" dirty="0" err="1"/>
              <a:t>AppData</a:t>
            </a:r>
            <a:r>
              <a:rPr lang="en-US" b="0" dirty="0"/>
              <a:t>\Local\Google\Chrome\    User Data\Default</a:t>
            </a:r>
          </a:p>
          <a:p>
            <a:endParaRPr lang="en-US" sz="2800" b="0" dirty="0"/>
          </a:p>
          <a:p>
            <a:r>
              <a:rPr lang="en-US" sz="2800" b="0" dirty="0"/>
              <a:t>These files use SQLite database format.</a:t>
            </a:r>
          </a:p>
          <a:p>
            <a:endParaRPr lang="en-US" dirty="0"/>
          </a:p>
        </p:txBody>
      </p:sp>
      <p:pic>
        <p:nvPicPr>
          <p:cNvPr id="4" name="0417">
            <a:hlinkClick r:id="" action="ppaction://media"/>
            <a:extLst>
              <a:ext uri="{FF2B5EF4-FFF2-40B4-BE49-F238E27FC236}">
                <a16:creationId xmlns:a16="http://schemas.microsoft.com/office/drawing/2014/main" id="{29A2F814-B667-4C04-A9FC-B19944E35B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16600"/>
            <a:ext cx="406400" cy="406400"/>
          </a:xfrm>
          <a:prstGeom prst="rect">
            <a:avLst/>
          </a:prstGeom>
        </p:spPr>
      </p:pic>
    </p:spTree>
    <p:extLst>
      <p:ext uri="{BB962C8B-B14F-4D97-AF65-F5344CB8AC3E}">
        <p14:creationId xmlns:p14="http://schemas.microsoft.com/office/powerpoint/2010/main" val="3904434792"/>
      </p:ext>
    </p:extLst>
  </p:cSld>
  <p:clrMapOvr>
    <a:masterClrMapping/>
  </p:clrMapOvr>
  <mc:AlternateContent xmlns:mc="http://schemas.openxmlformats.org/markup-compatibility/2006" xmlns:p14="http://schemas.microsoft.com/office/powerpoint/2010/main">
    <mc:Choice Requires="p14">
      <p:transition spd="slow" p14:dur="2000" advTm="18971"/>
    </mc:Choice>
    <mc:Fallback xmlns="">
      <p:transition spd="slow" advTm="18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Other browsers - Mozilla Firefox</a:t>
            </a:r>
          </a:p>
        </p:txBody>
      </p:sp>
      <p:sp>
        <p:nvSpPr>
          <p:cNvPr id="3" name="Content Placeholder 2"/>
          <p:cNvSpPr>
            <a:spLocks noGrp="1"/>
          </p:cNvSpPr>
          <p:nvPr>
            <p:ph idx="1"/>
          </p:nvPr>
        </p:nvSpPr>
        <p:spPr/>
        <p:txBody>
          <a:bodyPr/>
          <a:lstStyle/>
          <a:p>
            <a:r>
              <a:rPr lang="en-US" sz="2800" b="0" dirty="0"/>
              <a:t>Bookmarks, History are located in:</a:t>
            </a:r>
          </a:p>
          <a:p>
            <a:pPr lvl="1"/>
            <a:r>
              <a:rPr lang="en-US" sz="2400" b="0" dirty="0"/>
              <a:t>C:\Users \%</a:t>
            </a:r>
            <a:r>
              <a:rPr lang="en-US" sz="2400" b="0" dirty="0" err="1"/>
              <a:t>UserName</a:t>
            </a:r>
            <a:r>
              <a:rPr lang="en-US" sz="2400" b="0" dirty="0"/>
              <a:t>%\</a:t>
            </a:r>
            <a:r>
              <a:rPr lang="en-US" sz="2400" b="0" dirty="0" err="1"/>
              <a:t>AppData</a:t>
            </a:r>
            <a:r>
              <a:rPr lang="en-US" sz="2400" b="0" dirty="0"/>
              <a:t>\Roaming\</a:t>
            </a:r>
            <a:r>
              <a:rPr lang="en-US" sz="2400" b="0" dirty="0" err="1"/>
              <a:t>mozilla</a:t>
            </a:r>
            <a:r>
              <a:rPr lang="en-US" sz="2400" b="0" dirty="0"/>
              <a:t>\Firefox\ Profiles\</a:t>
            </a:r>
            <a:r>
              <a:rPr lang="en-US" sz="2400" b="0" i="1" dirty="0" err="1"/>
              <a:t>xx</a:t>
            </a:r>
            <a:r>
              <a:rPr lang="en-US" sz="2400" b="0" dirty="0" err="1"/>
              <a:t>.default</a:t>
            </a:r>
            <a:r>
              <a:rPr lang="en-US" sz="2400" b="0" dirty="0"/>
              <a:t>\</a:t>
            </a:r>
            <a:r>
              <a:rPr lang="en-US" sz="2400" b="0" i="1" dirty="0" err="1"/>
              <a:t>places.sqlite</a:t>
            </a:r>
            <a:r>
              <a:rPr lang="en-US" sz="2400" b="0" dirty="0"/>
              <a:t> </a:t>
            </a:r>
          </a:p>
          <a:p>
            <a:endParaRPr lang="en-US" sz="2800" b="0" dirty="0"/>
          </a:p>
          <a:p>
            <a:r>
              <a:rPr lang="en-US" sz="2800" b="0" dirty="0"/>
              <a:t>Cookies are located in:</a:t>
            </a:r>
          </a:p>
          <a:p>
            <a:pPr lvl="1"/>
            <a:r>
              <a:rPr lang="en-US" sz="2400" b="0" dirty="0"/>
              <a:t>C:\Users \%</a:t>
            </a:r>
            <a:r>
              <a:rPr lang="en-US" sz="2400" b="0" dirty="0" err="1"/>
              <a:t>UserName</a:t>
            </a:r>
            <a:r>
              <a:rPr lang="en-US" sz="2400" b="0" dirty="0"/>
              <a:t>%\</a:t>
            </a:r>
            <a:r>
              <a:rPr lang="en-US" sz="2400" b="0" dirty="0" err="1"/>
              <a:t>AppData</a:t>
            </a:r>
            <a:r>
              <a:rPr lang="en-US" sz="2400" b="0" dirty="0"/>
              <a:t>\Roaming\</a:t>
            </a:r>
            <a:r>
              <a:rPr lang="en-US" sz="2400" b="0" dirty="0" err="1"/>
              <a:t>mozilla</a:t>
            </a:r>
            <a:r>
              <a:rPr lang="en-US" sz="2400" b="0" dirty="0"/>
              <a:t>\Firefox\ Profiles\</a:t>
            </a:r>
            <a:r>
              <a:rPr lang="en-US" sz="2400" b="0" i="1" dirty="0" err="1"/>
              <a:t>xx</a:t>
            </a:r>
            <a:r>
              <a:rPr lang="en-US" sz="2400" b="0" dirty="0" err="1"/>
              <a:t>.default</a:t>
            </a:r>
            <a:r>
              <a:rPr lang="en-US" sz="2400" b="0" dirty="0"/>
              <a:t>\</a:t>
            </a:r>
            <a:r>
              <a:rPr lang="en-US" sz="2400" b="0" i="1" dirty="0" err="1"/>
              <a:t>cookies.sqlite</a:t>
            </a:r>
            <a:endParaRPr lang="en-US" sz="2400" b="0" i="1" dirty="0"/>
          </a:p>
        </p:txBody>
      </p:sp>
      <p:pic>
        <p:nvPicPr>
          <p:cNvPr id="4" name="0418">
            <a:hlinkClick r:id="" action="ppaction://media"/>
            <a:extLst>
              <a:ext uri="{FF2B5EF4-FFF2-40B4-BE49-F238E27FC236}">
                <a16:creationId xmlns:a16="http://schemas.microsoft.com/office/drawing/2014/main" id="{B9E00C16-EE19-4859-99EA-C09A8A9F86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09891" y="5842000"/>
            <a:ext cx="406400" cy="406400"/>
          </a:xfrm>
          <a:prstGeom prst="rect">
            <a:avLst/>
          </a:prstGeom>
        </p:spPr>
      </p:pic>
    </p:spTree>
    <p:extLst>
      <p:ext uri="{BB962C8B-B14F-4D97-AF65-F5344CB8AC3E}">
        <p14:creationId xmlns:p14="http://schemas.microsoft.com/office/powerpoint/2010/main" val="1658972686"/>
      </p:ext>
    </p:extLst>
  </p:cSld>
  <p:clrMapOvr>
    <a:masterClrMapping/>
  </p:clrMapOvr>
  <mc:AlternateContent xmlns:mc="http://schemas.openxmlformats.org/markup-compatibility/2006" xmlns:p14="http://schemas.microsoft.com/office/powerpoint/2010/main">
    <mc:Choice Requires="p14">
      <p:transition spd="slow" p14:dur="2000" advTm="5096"/>
    </mc:Choice>
    <mc:Fallback xmlns="">
      <p:transition spd="slow" advTm="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Email Folder</a:t>
            </a:r>
          </a:p>
        </p:txBody>
      </p:sp>
      <p:sp>
        <p:nvSpPr>
          <p:cNvPr id="3" name="Content Placeholder 2"/>
          <p:cNvSpPr>
            <a:spLocks noGrp="1"/>
          </p:cNvSpPr>
          <p:nvPr>
            <p:ph idx="1"/>
          </p:nvPr>
        </p:nvSpPr>
        <p:spPr>
          <a:xfrm>
            <a:off x="381000" y="1295400"/>
            <a:ext cx="8153400" cy="3429000"/>
          </a:xfrm>
        </p:spPr>
        <p:txBody>
          <a:bodyPr/>
          <a:lstStyle/>
          <a:p>
            <a:r>
              <a:rPr lang="en-US" sz="2800" b="0" dirty="0"/>
              <a:t>Windows 10 comes with a Windows Mail application.</a:t>
            </a:r>
          </a:p>
          <a:p>
            <a:pPr lvl="1"/>
            <a:r>
              <a:rPr lang="en-US" sz="2400" b="0" dirty="0"/>
              <a:t>C:\Users\%UserName%\AppData\Local\Comms\Unistore\data\</a:t>
            </a:r>
          </a:p>
          <a:p>
            <a:endParaRPr lang="en-US" sz="2800" b="0" dirty="0"/>
          </a:p>
          <a:p>
            <a:r>
              <a:rPr lang="en-US" sz="2800" b="0" dirty="0">
                <a:solidFill>
                  <a:srgbClr val="000000"/>
                </a:solidFill>
              </a:rPr>
              <a:t>Windows 11</a:t>
            </a:r>
            <a:endParaRPr lang="en-US" sz="2400" b="0" dirty="0"/>
          </a:p>
          <a:p>
            <a:pPr lvl="1"/>
            <a:r>
              <a:rPr lang="en-US" sz="2400" b="0" dirty="0"/>
              <a:t>C:\Users\username\AppData\Local\Microsoft\Windows Mail</a:t>
            </a:r>
            <a:endParaRPr lang="en-US" sz="2000" b="0" dirty="0"/>
          </a:p>
        </p:txBody>
      </p:sp>
      <p:pic>
        <p:nvPicPr>
          <p:cNvPr id="4" name="0419">
            <a:hlinkClick r:id="" action="ppaction://media"/>
            <a:extLst>
              <a:ext uri="{FF2B5EF4-FFF2-40B4-BE49-F238E27FC236}">
                <a16:creationId xmlns:a16="http://schemas.microsoft.com/office/drawing/2014/main" id="{C2964015-3180-4C36-843D-7E0FD9D88E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67400"/>
            <a:ext cx="406400" cy="406400"/>
          </a:xfrm>
          <a:prstGeom prst="rect">
            <a:avLst/>
          </a:prstGeom>
        </p:spPr>
      </p:pic>
    </p:spTree>
    <p:extLst>
      <p:ext uri="{BB962C8B-B14F-4D97-AF65-F5344CB8AC3E}">
        <p14:creationId xmlns:p14="http://schemas.microsoft.com/office/powerpoint/2010/main" val="3449656228"/>
      </p:ext>
    </p:extLst>
  </p:cSld>
  <p:clrMapOvr>
    <a:masterClrMapping/>
  </p:clrMapOvr>
  <mc:AlternateContent xmlns:mc="http://schemas.openxmlformats.org/markup-compatibility/2006" xmlns:p14="http://schemas.microsoft.com/office/powerpoint/2010/main">
    <mc:Choice Requires="p14">
      <p:transition spd="slow" p14:dur="2000" advTm="19464"/>
    </mc:Choice>
    <mc:Fallback xmlns="">
      <p:transition spd="slow" advTm="1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defRPr/>
            </a:pPr>
            <a:r>
              <a:rPr lang="en-US" dirty="0">
                <a:latin typeface="+mn-lt"/>
              </a:rPr>
              <a:t>Objectives</a:t>
            </a:r>
          </a:p>
        </p:txBody>
      </p:sp>
      <p:sp>
        <p:nvSpPr>
          <p:cNvPr id="143363" name="Rectangle 3"/>
          <p:cNvSpPr>
            <a:spLocks noGrp="1" noChangeArrowheads="1"/>
          </p:cNvSpPr>
          <p:nvPr>
            <p:ph type="body" idx="1"/>
          </p:nvPr>
        </p:nvSpPr>
        <p:spPr>
          <a:xfrm>
            <a:off x="381000" y="838200"/>
            <a:ext cx="8153400" cy="5410200"/>
          </a:xfrm>
        </p:spPr>
        <p:txBody>
          <a:bodyPr/>
          <a:lstStyle/>
          <a:p>
            <a:pPr marL="0" indent="0">
              <a:buFont typeface="Wingdings" pitchFamily="2" charset="2"/>
              <a:buNone/>
            </a:pPr>
            <a:r>
              <a:rPr lang="en-US" sz="2400" b="0" dirty="0"/>
              <a:t>At the end of this, you will get to know more about:</a:t>
            </a:r>
          </a:p>
          <a:p>
            <a:pPr marL="457200" indent="-457200"/>
            <a:r>
              <a:rPr lang="en-US" sz="2000" b="0" dirty="0"/>
              <a:t>Windows system files and folders</a:t>
            </a:r>
          </a:p>
          <a:p>
            <a:pPr marL="457200" indent="-457200"/>
            <a:r>
              <a:rPr lang="en-US" sz="2000" b="0" dirty="0"/>
              <a:t>Windows user files and folders</a:t>
            </a:r>
          </a:p>
          <a:p>
            <a:pPr marL="857250" lvl="1" indent="-457200"/>
            <a:r>
              <a:rPr lang="en-US" sz="1800" b="0" dirty="0"/>
              <a:t>Root Folder</a:t>
            </a:r>
          </a:p>
          <a:p>
            <a:pPr marL="857250" lvl="1" indent="-457200"/>
            <a:r>
              <a:rPr lang="en-US" sz="1800" b="0" dirty="0"/>
              <a:t>Recycle Bin</a:t>
            </a:r>
          </a:p>
          <a:p>
            <a:pPr marL="857250" lvl="1" indent="-457200"/>
            <a:r>
              <a:rPr lang="en-US" sz="1800" b="0" dirty="0"/>
              <a:t>Low folder </a:t>
            </a:r>
          </a:p>
          <a:p>
            <a:pPr marL="857250" lvl="1" indent="-457200"/>
            <a:r>
              <a:rPr lang="en-US" sz="1800" b="0" dirty="0"/>
              <a:t>Cookies Folder</a:t>
            </a:r>
          </a:p>
          <a:p>
            <a:pPr marL="857250" lvl="1" indent="-457200"/>
            <a:r>
              <a:rPr lang="en-US" sz="1800" b="0" dirty="0"/>
              <a:t>Temporary Internet Files</a:t>
            </a:r>
          </a:p>
          <a:p>
            <a:pPr marL="857250" lvl="1" indent="-457200"/>
            <a:r>
              <a:rPr lang="en-US" sz="1800" b="0" dirty="0"/>
              <a:t>History/Favorites Folder</a:t>
            </a:r>
          </a:p>
          <a:p>
            <a:pPr marL="857250" lvl="1" indent="-457200"/>
            <a:r>
              <a:rPr lang="en-US" sz="1800" b="0" dirty="0"/>
              <a:t>Email Folder</a:t>
            </a:r>
          </a:p>
          <a:p>
            <a:pPr marL="857250" lvl="1" indent="-457200"/>
            <a:r>
              <a:rPr lang="en-US" sz="1800" b="0" dirty="0"/>
              <a:t>Skype Folder</a:t>
            </a:r>
          </a:p>
          <a:p>
            <a:pPr marL="857250" lvl="1" indent="-457200"/>
            <a:r>
              <a:rPr lang="en-US" sz="1800" b="0" dirty="0"/>
              <a:t>Recent Folder</a:t>
            </a:r>
          </a:p>
          <a:p>
            <a:pPr marL="857250" lvl="1" indent="-457200"/>
            <a:r>
              <a:rPr lang="en-US" sz="1800" b="0" dirty="0"/>
              <a:t>My Documents</a:t>
            </a:r>
          </a:p>
          <a:p>
            <a:pPr marL="857250" lvl="1" indent="-457200"/>
            <a:r>
              <a:rPr lang="en-US" sz="1800" b="0" dirty="0"/>
              <a:t>Sent To Folder</a:t>
            </a:r>
          </a:p>
          <a:p>
            <a:pPr marL="857250" lvl="1" indent="-457200"/>
            <a:r>
              <a:rPr lang="en-US" sz="1800" b="0" dirty="0"/>
              <a:t>Temp Folder</a:t>
            </a:r>
          </a:p>
          <a:p>
            <a:pPr marL="857250" lvl="1" indent="-457200"/>
            <a:r>
              <a:rPr lang="en-US" sz="1800" b="0" dirty="0"/>
              <a:t>Desktop Folders</a:t>
            </a:r>
            <a:endParaRPr lang="en-GB" sz="1800" b="0" dirty="0"/>
          </a:p>
          <a:p>
            <a:pPr marL="857250" lvl="1" indent="-457200"/>
            <a:endParaRPr lang="en-US" sz="2000" b="0" dirty="0"/>
          </a:p>
          <a:p>
            <a:pPr marL="0" indent="0">
              <a:buNone/>
            </a:pPr>
            <a:endParaRPr lang="en-GB" b="0" dirty="0"/>
          </a:p>
          <a:p>
            <a:pPr marL="457200" indent="-457200"/>
            <a:endParaRPr lang="en-GB" b="0" dirty="0"/>
          </a:p>
          <a:p>
            <a:pPr marL="457200" indent="-457200">
              <a:buNone/>
            </a:pPr>
            <a:endParaRPr lang="en-GB" b="0" dirty="0"/>
          </a:p>
          <a:p>
            <a:pPr marL="0" indent="0">
              <a:buFont typeface="Wingdings" pitchFamily="2" charset="2"/>
              <a:buNone/>
            </a:pPr>
            <a:endParaRPr lang="en-GB" b="0" dirty="0"/>
          </a:p>
        </p:txBody>
      </p:sp>
      <p:pic>
        <p:nvPicPr>
          <p:cNvPr id="2" name="0402">
            <a:hlinkClick r:id="" action="ppaction://media"/>
            <a:extLst>
              <a:ext uri="{FF2B5EF4-FFF2-40B4-BE49-F238E27FC236}">
                <a16:creationId xmlns:a16="http://schemas.microsoft.com/office/drawing/2014/main" id="{F00C5B3C-717D-4AC9-9C8C-11C3BC079D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63000" y="5821218"/>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979"/>
    </mc:Choice>
    <mc:Fallback xmlns="">
      <p:transition spd="slow" advTm="23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Online Communication Tools - Skype, </a:t>
            </a:r>
            <a:r>
              <a:rPr lang="en-US" dirty="0"/>
              <a:t>MS Team </a:t>
            </a:r>
            <a:endParaRPr lang="en-US" dirty="0">
              <a:latin typeface="+mn-lt"/>
            </a:endParaRPr>
          </a:p>
        </p:txBody>
      </p:sp>
      <p:sp>
        <p:nvSpPr>
          <p:cNvPr id="5" name="Content Placeholder 4"/>
          <p:cNvSpPr>
            <a:spLocks noGrp="1"/>
          </p:cNvSpPr>
          <p:nvPr>
            <p:ph idx="1"/>
          </p:nvPr>
        </p:nvSpPr>
        <p:spPr>
          <a:xfrm>
            <a:off x="381000" y="1066800"/>
            <a:ext cx="8610600" cy="5181600"/>
          </a:xfrm>
        </p:spPr>
        <p:txBody>
          <a:bodyPr/>
          <a:lstStyle/>
          <a:p>
            <a:r>
              <a:rPr lang="en-US" sz="2800" b="0" dirty="0"/>
              <a:t>Skype client store the instant messaging history in:</a:t>
            </a:r>
          </a:p>
          <a:p>
            <a:pPr lvl="1"/>
            <a:r>
              <a:rPr lang="en-US" sz="2400" b="0" dirty="0"/>
              <a:t>C:\Users\%UserName%\AppData\Roaming\Skype\&lt;aliases&gt;\main.db</a:t>
            </a:r>
          </a:p>
          <a:p>
            <a:pPr marL="0" indent="0">
              <a:buNone/>
            </a:pPr>
            <a:endParaRPr lang="en-US" sz="2800" b="0" dirty="0"/>
          </a:p>
          <a:p>
            <a:r>
              <a:rPr lang="en-US" sz="2800" b="0" dirty="0"/>
              <a:t>MS Team client store the conversations in:</a:t>
            </a:r>
            <a:endParaRPr lang="en-US" sz="2400" b="0" dirty="0"/>
          </a:p>
          <a:p>
            <a:pPr lvl="1"/>
            <a:r>
              <a:rPr lang="en-US" sz="2400" b="0" dirty="0"/>
              <a:t>Office 365 Group Mailbox, in a hidden folder called Conversation History\Team Chat. Private chats are stored in the posting user's mailbox, in a hidden folder called Conversation History\Team Chat.</a:t>
            </a:r>
            <a:endParaRPr lang="en-US" sz="2000" b="0" dirty="0"/>
          </a:p>
          <a:p>
            <a:pPr marL="0" indent="0">
              <a:buNone/>
            </a:pPr>
            <a:endParaRPr lang="en-US" dirty="0"/>
          </a:p>
        </p:txBody>
      </p:sp>
      <p:pic>
        <p:nvPicPr>
          <p:cNvPr id="3" name="0420">
            <a:hlinkClick r:id="" action="ppaction://media"/>
            <a:extLst>
              <a:ext uri="{FF2B5EF4-FFF2-40B4-BE49-F238E27FC236}">
                <a16:creationId xmlns:a16="http://schemas.microsoft.com/office/drawing/2014/main" id="{77FF984C-BBD1-480C-B5BE-1A6FAE1B87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42000"/>
            <a:ext cx="406400" cy="406400"/>
          </a:xfrm>
          <a:prstGeom prst="rect">
            <a:avLst/>
          </a:prstGeom>
        </p:spPr>
      </p:pic>
    </p:spTree>
    <p:extLst>
      <p:ext uri="{BB962C8B-B14F-4D97-AF65-F5344CB8AC3E}">
        <p14:creationId xmlns:p14="http://schemas.microsoft.com/office/powerpoint/2010/main" val="3220077957"/>
      </p:ext>
    </p:extLst>
  </p:cSld>
  <p:clrMapOvr>
    <a:masterClrMapping/>
  </p:clrMapOvr>
  <mc:AlternateContent xmlns:mc="http://schemas.openxmlformats.org/markup-compatibility/2006" xmlns:p14="http://schemas.microsoft.com/office/powerpoint/2010/main">
    <mc:Choice Requires="p14">
      <p:transition spd="slow" p14:dur="2000" advTm="51733"/>
    </mc:Choice>
    <mc:Fallback xmlns="">
      <p:transition spd="slow" advTm="51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Recent Folders</a:t>
            </a:r>
            <a:endParaRPr lang="en-SG" dirty="0">
              <a:latin typeface="+mn-lt"/>
            </a:endParaRPr>
          </a:p>
        </p:txBody>
      </p:sp>
      <p:sp>
        <p:nvSpPr>
          <p:cNvPr id="3" name="Content Placeholder 2"/>
          <p:cNvSpPr>
            <a:spLocks noGrp="1"/>
          </p:cNvSpPr>
          <p:nvPr>
            <p:ph idx="1"/>
          </p:nvPr>
        </p:nvSpPr>
        <p:spPr>
          <a:xfrm>
            <a:off x="381000" y="1066800"/>
            <a:ext cx="7620000" cy="5181600"/>
          </a:xfrm>
        </p:spPr>
        <p:txBody>
          <a:bodyPr/>
          <a:lstStyle/>
          <a:p>
            <a:r>
              <a:rPr lang="en-US" sz="2800" b="0" dirty="0"/>
              <a:t>C:\Users\%UserName%\AppData\Roaming\Microsoft\Windows\Recent</a:t>
            </a:r>
          </a:p>
          <a:p>
            <a:endParaRPr lang="en-US" sz="2800" b="0" dirty="0"/>
          </a:p>
          <a:p>
            <a:r>
              <a:rPr lang="en-US" sz="2800" b="0" dirty="0"/>
              <a:t>Contains </a:t>
            </a:r>
            <a:r>
              <a:rPr lang="en-US" sz="2800" b="0" dirty="0">
                <a:highlight>
                  <a:srgbClr val="FFFF00"/>
                </a:highlight>
              </a:rPr>
              <a:t>link files that links to recently accessed files, folders, and applications</a:t>
            </a:r>
            <a:r>
              <a:rPr lang="en-US" sz="2800" b="0" dirty="0"/>
              <a:t>.</a:t>
            </a:r>
          </a:p>
          <a:p>
            <a:endParaRPr lang="en-SG" dirty="0"/>
          </a:p>
        </p:txBody>
      </p:sp>
      <p:pic>
        <p:nvPicPr>
          <p:cNvPr id="4" name="0421">
            <a:hlinkClick r:id="" action="ppaction://media"/>
            <a:extLst>
              <a:ext uri="{FF2B5EF4-FFF2-40B4-BE49-F238E27FC236}">
                <a16:creationId xmlns:a16="http://schemas.microsoft.com/office/drawing/2014/main" id="{2358E6CC-6CB9-4098-8748-FC2554F79C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21218"/>
            <a:ext cx="406400" cy="406400"/>
          </a:xfrm>
          <a:prstGeom prst="rect">
            <a:avLst/>
          </a:prstGeom>
        </p:spPr>
      </p:pic>
    </p:spTree>
    <p:extLst>
      <p:ext uri="{BB962C8B-B14F-4D97-AF65-F5344CB8AC3E}">
        <p14:creationId xmlns:p14="http://schemas.microsoft.com/office/powerpoint/2010/main" val="2460377118"/>
      </p:ext>
    </p:extLst>
  </p:cSld>
  <p:clrMapOvr>
    <a:masterClrMapping/>
  </p:clrMapOvr>
  <mc:AlternateContent xmlns:mc="http://schemas.openxmlformats.org/markup-compatibility/2006" xmlns:p14="http://schemas.microsoft.com/office/powerpoint/2010/main">
    <mc:Choice Requires="p14">
      <p:transition spd="slow" p14:dur="2000" advTm="69148"/>
    </mc:Choice>
    <mc:Fallback xmlns="">
      <p:transition spd="slow" advTm="69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1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My Documents / Documents</a:t>
            </a:r>
            <a:endParaRPr lang="en-SG" dirty="0">
              <a:latin typeface="+mn-lt"/>
            </a:endParaRPr>
          </a:p>
        </p:txBody>
      </p:sp>
      <p:sp>
        <p:nvSpPr>
          <p:cNvPr id="3" name="Content Placeholder 2"/>
          <p:cNvSpPr>
            <a:spLocks noGrp="1"/>
          </p:cNvSpPr>
          <p:nvPr>
            <p:ph idx="1"/>
          </p:nvPr>
        </p:nvSpPr>
        <p:spPr>
          <a:xfrm>
            <a:off x="428596" y="1000108"/>
            <a:ext cx="8153400" cy="4857784"/>
          </a:xfrm>
        </p:spPr>
        <p:txBody>
          <a:bodyPr/>
          <a:lstStyle/>
          <a:p>
            <a:endParaRPr lang="en-US" sz="2000" dirty="0"/>
          </a:p>
          <a:p>
            <a:pPr lvl="1"/>
            <a:endParaRPr lang="en-US" sz="2000" dirty="0"/>
          </a:p>
        </p:txBody>
      </p:sp>
      <p:sp>
        <p:nvSpPr>
          <p:cNvPr id="5" name="Content Placeholder 2"/>
          <p:cNvSpPr txBox="1">
            <a:spLocks/>
          </p:cNvSpPr>
          <p:nvPr/>
        </p:nvSpPr>
        <p:spPr bwMode="auto">
          <a:xfrm>
            <a:off x="381000" y="1066800"/>
            <a:ext cx="8153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r>
              <a:rPr kumimoji="1" lang="en-US" sz="2800" dirty="0">
                <a:latin typeface="+mn-lt"/>
              </a:rPr>
              <a:t>Default location where all compliant applications </a:t>
            </a:r>
            <a:r>
              <a:rPr kumimoji="1" lang="en-US" sz="2800" dirty="0">
                <a:highlight>
                  <a:srgbClr val="FFFF00"/>
                </a:highlight>
                <a:latin typeface="+mn-lt"/>
              </a:rPr>
              <a:t>store user-generated data.</a:t>
            </a:r>
          </a:p>
          <a:p>
            <a:pPr marR="0" lvl="0" algn="l" defTabSz="914400" rtl="0" eaLnBrk="0" fontAlgn="base" latinLnBrk="0" hangingPunct="0">
              <a:lnSpc>
                <a:spcPct val="100000"/>
              </a:lnSpc>
              <a:spcBef>
                <a:spcPct val="20000"/>
              </a:spcBef>
              <a:spcAft>
                <a:spcPct val="0"/>
              </a:spcAft>
              <a:buClr>
                <a:schemeClr val="tx2"/>
              </a:buClr>
              <a:buSzPct val="140000"/>
              <a:tabLst/>
              <a:defRPr/>
            </a:pPr>
            <a:endParaRPr kumimoji="1" lang="en-US" sz="2800" dirty="0">
              <a:latin typeface="+mn-lt"/>
            </a:endParaRP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r>
              <a:rPr kumimoji="1" lang="en-US" sz="2800" dirty="0">
                <a:latin typeface="+mn-lt"/>
              </a:rPr>
              <a:t>From Windows Vista onwards, this folder is renamed as Documents folder.</a:t>
            </a:r>
          </a:p>
          <a:p>
            <a:pPr marR="0" lvl="0" algn="l" defTabSz="914400" rtl="0" eaLnBrk="0" fontAlgn="base" latinLnBrk="0" hangingPunct="0">
              <a:lnSpc>
                <a:spcPct val="100000"/>
              </a:lnSpc>
              <a:spcBef>
                <a:spcPct val="20000"/>
              </a:spcBef>
              <a:spcAft>
                <a:spcPct val="0"/>
              </a:spcAft>
              <a:buClr>
                <a:schemeClr val="tx2"/>
              </a:buClr>
              <a:buSzPct val="140000"/>
              <a:tabLst/>
              <a:defRPr/>
            </a:pPr>
            <a:endParaRPr kumimoji="1" lang="en-US" sz="2800" dirty="0">
              <a:latin typeface="+mn-lt"/>
            </a:endParaRP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r>
              <a:rPr kumimoji="1" lang="en-US" sz="2800" dirty="0">
                <a:latin typeface="+mn-lt"/>
              </a:rPr>
              <a:t>C:\Users\%UserName%\Documents</a:t>
            </a:r>
            <a:endParaRPr kumimoji="1" lang="en-SG" sz="2800" dirty="0">
              <a:latin typeface="+mn-lt"/>
            </a:endParaRP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endParaRPr kumimoji="1" lang="en-US" sz="2400" b="1" i="0" u="none" strike="noStrike" kern="0" cap="none" spc="0" normalizeH="0" baseline="0" noProof="0" dirty="0">
              <a:ln>
                <a:noFill/>
              </a:ln>
              <a:solidFill>
                <a:schemeClr val="tx1"/>
              </a:solidFill>
              <a:effectLst/>
              <a:uLnTx/>
              <a:uFillTx/>
              <a:latin typeface="+mn-lt"/>
              <a:ea typeface="+mn-ea"/>
              <a:cs typeface="+mn-cs"/>
            </a:endParaRPr>
          </a:p>
        </p:txBody>
      </p:sp>
      <p:pic>
        <p:nvPicPr>
          <p:cNvPr id="4" name="0422">
            <a:hlinkClick r:id="" action="ppaction://media"/>
            <a:extLst>
              <a:ext uri="{FF2B5EF4-FFF2-40B4-BE49-F238E27FC236}">
                <a16:creationId xmlns:a16="http://schemas.microsoft.com/office/drawing/2014/main" id="{1FADE475-7672-4DA1-AC6E-1571A5161D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70822" y="5842000"/>
            <a:ext cx="406400" cy="406400"/>
          </a:xfrm>
          <a:prstGeom prst="rect">
            <a:avLst/>
          </a:prstGeom>
        </p:spPr>
      </p:pic>
    </p:spTree>
    <p:extLst>
      <p:ext uri="{BB962C8B-B14F-4D97-AF65-F5344CB8AC3E}">
        <p14:creationId xmlns:p14="http://schemas.microsoft.com/office/powerpoint/2010/main" val="938383078"/>
      </p:ext>
    </p:extLst>
  </p:cSld>
  <p:clrMapOvr>
    <a:masterClrMapping/>
  </p:clrMapOvr>
  <mc:AlternateContent xmlns:mc="http://schemas.openxmlformats.org/markup-compatibility/2006" xmlns:p14="http://schemas.microsoft.com/office/powerpoint/2010/main">
    <mc:Choice Requires="p14">
      <p:transition spd="slow" p14:dur="2000" advTm="15347"/>
    </mc:Choice>
    <mc:Fallback xmlns="">
      <p:transition spd="slow" advTm="15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5D5E0-FE63-4D8D-AE29-2BD10D27FD8B}"/>
              </a:ext>
            </a:extLst>
          </p:cNvPr>
          <p:cNvPicPr>
            <a:picLocks noChangeAspect="1"/>
          </p:cNvPicPr>
          <p:nvPr/>
        </p:nvPicPr>
        <p:blipFill>
          <a:blip r:embed="rId4"/>
          <a:stretch>
            <a:fillRect/>
          </a:stretch>
        </p:blipFill>
        <p:spPr>
          <a:xfrm>
            <a:off x="2133581" y="3891880"/>
            <a:ext cx="4817569" cy="2709882"/>
          </a:xfrm>
          <a:prstGeom prst="rect">
            <a:avLst/>
          </a:prstGeom>
        </p:spPr>
      </p:pic>
      <p:sp>
        <p:nvSpPr>
          <p:cNvPr id="2" name="Title 1"/>
          <p:cNvSpPr>
            <a:spLocks noGrp="1"/>
          </p:cNvSpPr>
          <p:nvPr>
            <p:ph type="title"/>
          </p:nvPr>
        </p:nvSpPr>
        <p:spPr/>
        <p:txBody>
          <a:bodyPr/>
          <a:lstStyle/>
          <a:p>
            <a:r>
              <a:rPr lang="en-US" dirty="0">
                <a:latin typeface="+mn-lt"/>
              </a:rPr>
              <a:t>Sent To Folder</a:t>
            </a:r>
            <a:endParaRPr lang="en-SG" dirty="0">
              <a:latin typeface="+mn-lt"/>
            </a:endParaRPr>
          </a:p>
        </p:txBody>
      </p:sp>
      <p:sp>
        <p:nvSpPr>
          <p:cNvPr id="3" name="Content Placeholder 2"/>
          <p:cNvSpPr>
            <a:spLocks noGrp="1"/>
          </p:cNvSpPr>
          <p:nvPr>
            <p:ph idx="1"/>
          </p:nvPr>
        </p:nvSpPr>
        <p:spPr>
          <a:xfrm>
            <a:off x="381000" y="1166834"/>
            <a:ext cx="8153400" cy="5048248"/>
          </a:xfrm>
        </p:spPr>
        <p:txBody>
          <a:bodyPr/>
          <a:lstStyle/>
          <a:p>
            <a:pPr lvl="1"/>
            <a:endParaRPr lang="en-US" sz="2400" dirty="0"/>
          </a:p>
          <a:p>
            <a:pPr lvl="1"/>
            <a:endParaRPr lang="en-US" sz="2400" dirty="0"/>
          </a:p>
          <a:p>
            <a:pPr lvl="1">
              <a:buNone/>
            </a:pPr>
            <a:endParaRPr lang="en-US" sz="2400" dirty="0"/>
          </a:p>
        </p:txBody>
      </p:sp>
      <p:sp>
        <p:nvSpPr>
          <p:cNvPr id="5" name="Content Placeholder 2"/>
          <p:cNvSpPr txBox="1">
            <a:spLocks/>
          </p:cNvSpPr>
          <p:nvPr/>
        </p:nvSpPr>
        <p:spPr bwMode="auto">
          <a:xfrm>
            <a:off x="-59267" y="685800"/>
            <a:ext cx="9203267" cy="2520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r>
              <a:rPr kumimoji="1" lang="en-US" sz="2800" dirty="0">
                <a:latin typeface="+mn-lt"/>
              </a:rPr>
              <a:t>Contains within this folder are the options that  a user has when the user right-click on an object and choose Send To.</a:t>
            </a: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r>
              <a:rPr kumimoji="1" lang="en-US" sz="2800" dirty="0">
                <a:latin typeface="+mn-lt"/>
              </a:rPr>
              <a:t>Default selections include Documents, Mail Recipient, Desktop and the drives.</a:t>
            </a: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r>
              <a:rPr kumimoji="1" lang="en-US" sz="2800" dirty="0">
                <a:latin typeface="+mn-lt"/>
              </a:rPr>
              <a:t>Installed applications may add additional options to this folder and the user has the ability to create entries as well.</a:t>
            </a: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r>
              <a:rPr kumimoji="1" lang="en-US" sz="2800" dirty="0">
                <a:latin typeface="+mn-lt"/>
              </a:rPr>
              <a:t>C:\Users\%UserName%\AppData\Roaming\Microsoft\Windows\SendTo</a:t>
            </a:r>
            <a:endParaRPr kumimoji="1" lang="en-SG" sz="2800" dirty="0">
              <a:latin typeface="+mn-lt"/>
            </a:endParaRP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endParaRPr kumimoji="1" lang="en-US" sz="2800" b="1" i="0" u="none" strike="noStrike" kern="0" cap="none" spc="0" normalizeH="0" baseline="0" noProof="0" dirty="0">
              <a:ln>
                <a:noFill/>
              </a:ln>
              <a:solidFill>
                <a:schemeClr val="tx1"/>
              </a:solidFill>
              <a:effectLst/>
              <a:uLnTx/>
              <a:uFillTx/>
              <a:latin typeface="+mn-lt"/>
              <a:ea typeface="+mn-ea"/>
              <a:cs typeface="+mn-cs"/>
            </a:endParaRPr>
          </a:p>
        </p:txBody>
      </p:sp>
      <p:pic>
        <p:nvPicPr>
          <p:cNvPr id="6" name="0423">
            <a:hlinkClick r:id="" action="ppaction://media"/>
            <a:extLst>
              <a:ext uri="{FF2B5EF4-FFF2-40B4-BE49-F238E27FC236}">
                <a16:creationId xmlns:a16="http://schemas.microsoft.com/office/drawing/2014/main" id="{99FBEDEA-F874-4579-A777-D4A010F9D7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03731" y="5765800"/>
            <a:ext cx="406400" cy="406400"/>
          </a:xfrm>
          <a:prstGeom prst="rect">
            <a:avLst/>
          </a:prstGeom>
        </p:spPr>
      </p:pic>
    </p:spTree>
    <p:extLst>
      <p:ext uri="{BB962C8B-B14F-4D97-AF65-F5344CB8AC3E}">
        <p14:creationId xmlns:p14="http://schemas.microsoft.com/office/powerpoint/2010/main" val="4257034192"/>
      </p:ext>
    </p:extLst>
  </p:cSld>
  <p:clrMapOvr>
    <a:masterClrMapping/>
  </p:clrMapOvr>
  <mc:AlternateContent xmlns:mc="http://schemas.openxmlformats.org/markup-compatibility/2006" xmlns:p14="http://schemas.microsoft.com/office/powerpoint/2010/main">
    <mc:Choice Requires="p14">
      <p:transition spd="slow" p14:dur="2000" advTm="23995"/>
    </mc:Choice>
    <mc:Fallback xmlns="">
      <p:transition spd="slow" advTm="23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Temp Folder</a:t>
            </a:r>
            <a:endParaRPr lang="en-SG" dirty="0">
              <a:latin typeface="+mn-lt"/>
            </a:endParaRPr>
          </a:p>
        </p:txBody>
      </p:sp>
      <p:sp>
        <p:nvSpPr>
          <p:cNvPr id="3" name="Content Placeholder 2"/>
          <p:cNvSpPr>
            <a:spLocks noGrp="1"/>
          </p:cNvSpPr>
          <p:nvPr>
            <p:ph idx="1"/>
          </p:nvPr>
        </p:nvSpPr>
        <p:spPr>
          <a:xfrm>
            <a:off x="381000" y="962044"/>
            <a:ext cx="8191528" cy="5181600"/>
          </a:xfrm>
        </p:spPr>
        <p:txBody>
          <a:bodyPr/>
          <a:lstStyle/>
          <a:p>
            <a:r>
              <a:rPr lang="en-SG" sz="2800" b="0" kern="1200" dirty="0"/>
              <a:t>Contains </a:t>
            </a:r>
            <a:r>
              <a:rPr lang="en-SG" sz="2800" b="0" kern="1200" dirty="0">
                <a:highlight>
                  <a:srgbClr val="FFFF00"/>
                </a:highlight>
              </a:rPr>
              <a:t>temporary files created by Windows as various programs are running and different processes are taking place</a:t>
            </a:r>
            <a:r>
              <a:rPr lang="en-SG" sz="2800" b="0" kern="1200" dirty="0"/>
              <a:t>.</a:t>
            </a:r>
          </a:p>
          <a:p>
            <a:pPr marL="0" indent="0">
              <a:buNone/>
            </a:pPr>
            <a:endParaRPr lang="en-SG" sz="2800" b="0" kern="1200" dirty="0"/>
          </a:p>
          <a:p>
            <a:r>
              <a:rPr lang="en-SG" sz="2800" b="0" kern="1200" dirty="0"/>
              <a:t>They are </a:t>
            </a:r>
            <a:r>
              <a:rPr lang="en-SG" sz="2800" b="0" kern="1200" dirty="0">
                <a:highlight>
                  <a:srgbClr val="FFFF00"/>
                </a:highlight>
              </a:rPr>
              <a:t>often exact copies of files stored elsewhere on the computer</a:t>
            </a:r>
            <a:r>
              <a:rPr lang="en-SG" sz="2800" b="0" kern="1200" dirty="0"/>
              <a:t>. At other times they are exact duplicates of files which are waiting their turn to be processed by the computer.</a:t>
            </a:r>
          </a:p>
        </p:txBody>
      </p:sp>
      <p:pic>
        <p:nvPicPr>
          <p:cNvPr id="4" name="0424">
            <a:hlinkClick r:id="" action="ppaction://media"/>
            <a:extLst>
              <a:ext uri="{FF2B5EF4-FFF2-40B4-BE49-F238E27FC236}">
                <a16:creationId xmlns:a16="http://schemas.microsoft.com/office/drawing/2014/main" id="{0A25526B-C206-4796-84CC-792C9042A4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09891" y="5737244"/>
            <a:ext cx="406400" cy="406400"/>
          </a:xfrm>
          <a:prstGeom prst="rect">
            <a:avLst/>
          </a:prstGeom>
        </p:spPr>
      </p:pic>
    </p:spTree>
    <p:extLst>
      <p:ext uri="{BB962C8B-B14F-4D97-AF65-F5344CB8AC3E}">
        <p14:creationId xmlns:p14="http://schemas.microsoft.com/office/powerpoint/2010/main" val="1559150221"/>
      </p:ext>
    </p:extLst>
  </p:cSld>
  <p:clrMapOvr>
    <a:masterClrMapping/>
  </p:clrMapOvr>
  <mc:AlternateContent xmlns:mc="http://schemas.openxmlformats.org/markup-compatibility/2006" xmlns:p14="http://schemas.microsoft.com/office/powerpoint/2010/main">
    <mc:Choice Requires="p14">
      <p:transition spd="slow" p14:dur="2000" advTm="22754"/>
    </mc:Choice>
    <mc:Fallback xmlns="">
      <p:transition spd="slow" advTm="22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Temp Folder – cont.</a:t>
            </a:r>
            <a:endParaRPr lang="en-SG" dirty="0">
              <a:latin typeface="+mn-lt"/>
            </a:endParaRPr>
          </a:p>
        </p:txBody>
      </p:sp>
      <p:sp>
        <p:nvSpPr>
          <p:cNvPr id="3" name="Content Placeholder 2"/>
          <p:cNvSpPr>
            <a:spLocks noGrp="1"/>
          </p:cNvSpPr>
          <p:nvPr>
            <p:ph idx="1"/>
          </p:nvPr>
        </p:nvSpPr>
        <p:spPr>
          <a:xfrm>
            <a:off x="381000" y="962044"/>
            <a:ext cx="8191528" cy="5181600"/>
          </a:xfrm>
        </p:spPr>
        <p:txBody>
          <a:bodyPr/>
          <a:lstStyle/>
          <a:p>
            <a:r>
              <a:rPr lang="en-SG" sz="2800" b="0" kern="1200" dirty="0"/>
              <a:t>For example, a print job going to a laser printer will create a temporary file called an EMF (enhanced windows metafiles). EMF's (miniature pictures of the original) can often be found in the Temp directory months after laser printer was used. Many other kinds of files can be found in the Temp directory as well (e.g., automatic document recovery files).</a:t>
            </a:r>
          </a:p>
          <a:p>
            <a:pPr marL="0" indent="0">
              <a:buNone/>
            </a:pPr>
            <a:endParaRPr lang="en-US" sz="2800" b="0" kern="1200" dirty="0"/>
          </a:p>
          <a:p>
            <a:r>
              <a:rPr lang="en-US" sz="2800" b="0" kern="1200" dirty="0"/>
              <a:t>C:\Users\%UserName%\AppData\Local\Temp</a:t>
            </a:r>
            <a:endParaRPr lang="en-SG" sz="2800" b="0" kern="1200" dirty="0"/>
          </a:p>
        </p:txBody>
      </p:sp>
      <p:pic>
        <p:nvPicPr>
          <p:cNvPr id="4" name="0425">
            <a:hlinkClick r:id="" action="ppaction://media"/>
            <a:extLst>
              <a:ext uri="{FF2B5EF4-FFF2-40B4-BE49-F238E27FC236}">
                <a16:creationId xmlns:a16="http://schemas.microsoft.com/office/drawing/2014/main" id="{0CBA1EFF-C618-4AF3-A1CA-36B3772D34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23745" y="5813444"/>
            <a:ext cx="406400" cy="406400"/>
          </a:xfrm>
          <a:prstGeom prst="rect">
            <a:avLst/>
          </a:prstGeom>
        </p:spPr>
      </p:pic>
    </p:spTree>
    <p:extLst>
      <p:ext uri="{BB962C8B-B14F-4D97-AF65-F5344CB8AC3E}">
        <p14:creationId xmlns:p14="http://schemas.microsoft.com/office/powerpoint/2010/main" val="1326904831"/>
      </p:ext>
    </p:extLst>
  </p:cSld>
  <p:clrMapOvr>
    <a:masterClrMapping/>
  </p:clrMapOvr>
  <mc:AlternateContent xmlns:mc="http://schemas.openxmlformats.org/markup-compatibility/2006" xmlns:p14="http://schemas.microsoft.com/office/powerpoint/2010/main">
    <mc:Choice Requires="p14">
      <p:transition spd="slow" p14:dur="2000" advTm="58793"/>
    </mc:Choice>
    <mc:Fallback xmlns="">
      <p:transition spd="slow" advTm="58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Desktop Folder</a:t>
            </a:r>
            <a:endParaRPr lang="en-SG" dirty="0">
              <a:latin typeface="+mn-lt"/>
            </a:endParaRPr>
          </a:p>
        </p:txBody>
      </p:sp>
      <p:sp>
        <p:nvSpPr>
          <p:cNvPr id="3" name="Content Placeholder 2"/>
          <p:cNvSpPr>
            <a:spLocks noGrp="1"/>
          </p:cNvSpPr>
          <p:nvPr>
            <p:ph idx="1"/>
          </p:nvPr>
        </p:nvSpPr>
        <p:spPr>
          <a:xfrm>
            <a:off x="381000" y="980728"/>
            <a:ext cx="8153400" cy="5020040"/>
          </a:xfrm>
        </p:spPr>
        <p:txBody>
          <a:bodyPr/>
          <a:lstStyle/>
          <a:p>
            <a:r>
              <a:rPr lang="en-US" sz="2800" b="0" kern="1200" dirty="0"/>
              <a:t>Contains items that populate the user’s Desktop.</a:t>
            </a:r>
          </a:p>
          <a:p>
            <a:r>
              <a:rPr lang="en-US" sz="2800" b="0" kern="1200" dirty="0"/>
              <a:t>Items within this folder are those that </a:t>
            </a:r>
            <a:r>
              <a:rPr lang="en-US" sz="2800" b="0" kern="1200" dirty="0">
                <a:highlight>
                  <a:srgbClr val="FFFF00"/>
                </a:highlight>
              </a:rPr>
              <a:t>the user has intentionally  placed or those which applications have generated during installation.</a:t>
            </a:r>
          </a:p>
          <a:p>
            <a:r>
              <a:rPr lang="en-US" sz="2800" b="0" kern="1200" dirty="0"/>
              <a:t>Desktop folder of All Users account must be evaluated as well as any items present within the All Users Desktop folder can appear on the Desktop of the specific user.</a:t>
            </a:r>
          </a:p>
          <a:p>
            <a:r>
              <a:rPr lang="en-US" sz="2800" b="0" kern="1200" dirty="0"/>
              <a:t>In Windows Vista onwards, the All Users folder has been replaced with a folder called “Public”.</a:t>
            </a:r>
          </a:p>
          <a:p>
            <a:r>
              <a:rPr lang="en-US" sz="2800" b="0" kern="1200" dirty="0"/>
              <a:t>C:\Users\%UserName%\Desktop</a:t>
            </a:r>
            <a:endParaRPr lang="en-SG" sz="2800" b="0" kern="1200" dirty="0"/>
          </a:p>
        </p:txBody>
      </p:sp>
      <p:pic>
        <p:nvPicPr>
          <p:cNvPr id="4" name="0426">
            <a:hlinkClick r:id="" action="ppaction://media"/>
            <a:extLst>
              <a:ext uri="{FF2B5EF4-FFF2-40B4-BE49-F238E27FC236}">
                <a16:creationId xmlns:a16="http://schemas.microsoft.com/office/drawing/2014/main" id="{D1B51460-A002-4FC3-9E28-B651FE8CDD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797568"/>
            <a:ext cx="406400" cy="406400"/>
          </a:xfrm>
          <a:prstGeom prst="rect">
            <a:avLst/>
          </a:prstGeom>
        </p:spPr>
      </p:pic>
    </p:spTree>
    <p:extLst>
      <p:ext uri="{BB962C8B-B14F-4D97-AF65-F5344CB8AC3E}">
        <p14:creationId xmlns:p14="http://schemas.microsoft.com/office/powerpoint/2010/main" val="2424668452"/>
      </p:ext>
    </p:extLst>
  </p:cSld>
  <p:clrMapOvr>
    <a:masterClrMapping/>
  </p:clrMapOvr>
  <mc:AlternateContent xmlns:mc="http://schemas.openxmlformats.org/markup-compatibility/2006" xmlns:p14="http://schemas.microsoft.com/office/powerpoint/2010/main">
    <mc:Choice Requires="p14">
      <p:transition spd="slow" p14:dur="2000" advTm="40801"/>
    </mc:Choice>
    <mc:Fallback xmlns="">
      <p:transition spd="slow" advTm="40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Summary</a:t>
            </a:r>
          </a:p>
        </p:txBody>
      </p:sp>
      <p:sp>
        <p:nvSpPr>
          <p:cNvPr id="3" name="Content Placeholder 2"/>
          <p:cNvSpPr>
            <a:spLocks noGrp="1"/>
          </p:cNvSpPr>
          <p:nvPr>
            <p:ph idx="1"/>
          </p:nvPr>
        </p:nvSpPr>
        <p:spPr/>
        <p:txBody>
          <a:bodyPr/>
          <a:lstStyle/>
          <a:p>
            <a:r>
              <a:rPr lang="en-US" sz="2800" b="0" kern="1200" dirty="0"/>
              <a:t>It is important to evaluate through the entire Windows directory to do a full investigation.</a:t>
            </a:r>
          </a:p>
          <a:p>
            <a:pPr marL="0" indent="0">
              <a:buNone/>
            </a:pPr>
            <a:endParaRPr lang="en-US" sz="2800" b="0" kern="1200" dirty="0"/>
          </a:p>
          <a:p>
            <a:r>
              <a:rPr lang="en-US" sz="2800" b="0" kern="1200" dirty="0"/>
              <a:t>Understanding the various locations of important folders/files in different versions of Windows is an essential knowledge of an investigator.</a:t>
            </a:r>
          </a:p>
          <a:p>
            <a:endParaRPr lang="en-SG" sz="2800" dirty="0"/>
          </a:p>
          <a:p>
            <a:pPr marL="0" indent="0">
              <a:buNone/>
            </a:pPr>
            <a:endParaRPr lang="en-SG" dirty="0"/>
          </a:p>
          <a:p>
            <a:endParaRPr lang="en-US" dirty="0"/>
          </a:p>
          <a:p>
            <a:endParaRPr lang="en-US" dirty="0"/>
          </a:p>
        </p:txBody>
      </p:sp>
      <p:pic>
        <p:nvPicPr>
          <p:cNvPr id="4" name="0427">
            <a:hlinkClick r:id="" action="ppaction://media"/>
            <a:extLst>
              <a:ext uri="{FF2B5EF4-FFF2-40B4-BE49-F238E27FC236}">
                <a16:creationId xmlns:a16="http://schemas.microsoft.com/office/drawing/2014/main" id="{EEE66E9C-006C-4F4D-AD05-3BEF5AC5C4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37600" y="58420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06"/>
    </mc:Choice>
    <mc:Fallback xmlns="">
      <p:transition spd="slow" advTm="18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Default New Installation System Folder and User Profile Folder Names</a:t>
            </a:r>
            <a:endParaRPr lang="en-SG" sz="2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20743339"/>
              </p:ext>
            </p:extLst>
          </p:nvPr>
        </p:nvGraphicFramePr>
        <p:xfrm>
          <a:off x="571500" y="4334035"/>
          <a:ext cx="7658100" cy="1483360"/>
        </p:xfrm>
        <a:graphic>
          <a:graphicData uri="http://schemas.openxmlformats.org/drawingml/2006/table">
            <a:tbl>
              <a:tblPr firstRow="1" bandRow="1">
                <a:tableStyleId>{5C22544A-7EE6-4342-B048-85BDC9FD1C3A}</a:tableStyleId>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gridCol w="2552700">
                  <a:extLst>
                    <a:ext uri="{9D8B030D-6E8A-4147-A177-3AD203B41FA5}">
                      <a16:colId xmlns:a16="http://schemas.microsoft.com/office/drawing/2014/main" val="20002"/>
                    </a:ext>
                  </a:extLst>
                </a:gridCol>
              </a:tblGrid>
              <a:tr h="370840">
                <a:tc>
                  <a:txBody>
                    <a:bodyPr/>
                    <a:lstStyle/>
                    <a:p>
                      <a:r>
                        <a:rPr lang="en-US" dirty="0"/>
                        <a:t>Operating System</a:t>
                      </a:r>
                      <a:endParaRPr lang="en-SG" dirty="0"/>
                    </a:p>
                  </a:txBody>
                  <a:tcPr/>
                </a:tc>
                <a:tc>
                  <a:txBody>
                    <a:bodyPr/>
                    <a:lstStyle/>
                    <a:p>
                      <a:r>
                        <a:rPr lang="en-US" dirty="0"/>
                        <a:t>Default System Folder</a:t>
                      </a:r>
                      <a:endParaRPr lang="en-SG" dirty="0"/>
                    </a:p>
                  </a:txBody>
                  <a:tcPr/>
                </a:tc>
                <a:tc>
                  <a:txBody>
                    <a:bodyPr/>
                    <a:lstStyle/>
                    <a:p>
                      <a:r>
                        <a:rPr lang="en-US" dirty="0">
                          <a:highlight>
                            <a:srgbClr val="FF00FF"/>
                          </a:highlight>
                        </a:rPr>
                        <a:t>User Profile Folders</a:t>
                      </a:r>
                      <a:endParaRPr lang="en-SG" dirty="0">
                        <a:highlight>
                          <a:srgbClr val="FF00FF"/>
                        </a:highlight>
                      </a:endParaRPr>
                    </a:p>
                  </a:txBody>
                  <a:tcPr/>
                </a:tc>
                <a:extLst>
                  <a:ext uri="{0D108BD9-81ED-4DB2-BD59-A6C34878D82A}">
                    <a16:rowId xmlns:a16="http://schemas.microsoft.com/office/drawing/2014/main" val="10000"/>
                  </a:ext>
                </a:extLst>
              </a:tr>
              <a:tr h="370840">
                <a:tc>
                  <a:txBody>
                    <a:bodyPr/>
                    <a:lstStyle/>
                    <a:p>
                      <a:r>
                        <a:rPr lang="en-US" dirty="0"/>
                        <a:t>Windows 2000</a:t>
                      </a:r>
                      <a:endParaRPr lang="en-SG" dirty="0"/>
                    </a:p>
                  </a:txBody>
                  <a:tcPr/>
                </a:tc>
                <a:tc>
                  <a:txBody>
                    <a:bodyPr/>
                    <a:lstStyle/>
                    <a:p>
                      <a:r>
                        <a:rPr lang="en-US" dirty="0"/>
                        <a:t>C:\WINNT</a:t>
                      </a:r>
                      <a:endParaRPr lang="en-SG" dirty="0"/>
                    </a:p>
                  </a:txBody>
                  <a:tcPr/>
                </a:tc>
                <a:tc>
                  <a:txBody>
                    <a:bodyPr/>
                    <a:lstStyle/>
                    <a:p>
                      <a:r>
                        <a:rPr lang="en-US" dirty="0">
                          <a:highlight>
                            <a:srgbClr val="FF00FF"/>
                          </a:highlight>
                        </a:rPr>
                        <a:t>C:\Documents and Settings</a:t>
                      </a:r>
                      <a:endParaRPr lang="en-SG" dirty="0">
                        <a:highlight>
                          <a:srgbClr val="FF00FF"/>
                        </a:highlight>
                      </a:endParaRPr>
                    </a:p>
                  </a:txBody>
                  <a:tcPr/>
                </a:tc>
                <a:extLst>
                  <a:ext uri="{0D108BD9-81ED-4DB2-BD59-A6C34878D82A}">
                    <a16:rowId xmlns:a16="http://schemas.microsoft.com/office/drawing/2014/main" val="10001"/>
                  </a:ext>
                </a:extLst>
              </a:tr>
              <a:tr h="370840">
                <a:tc>
                  <a:txBody>
                    <a:bodyPr/>
                    <a:lstStyle/>
                    <a:p>
                      <a:r>
                        <a:rPr lang="en-US" dirty="0"/>
                        <a:t>Windows XP</a:t>
                      </a:r>
                      <a:endParaRPr lang="en-SG" dirty="0"/>
                    </a:p>
                  </a:txBody>
                  <a:tcPr/>
                </a:tc>
                <a:tc>
                  <a:txBody>
                    <a:bodyPr/>
                    <a:lstStyle/>
                    <a:p>
                      <a:r>
                        <a:rPr lang="en-US" dirty="0"/>
                        <a:t>C:\Windows</a:t>
                      </a:r>
                      <a:endParaRPr lang="en-SG" dirty="0"/>
                    </a:p>
                  </a:txBody>
                  <a:tcPr/>
                </a:tc>
                <a:tc>
                  <a:txBody>
                    <a:bodyPr/>
                    <a:lstStyle/>
                    <a:p>
                      <a:r>
                        <a:rPr lang="en-US" dirty="0">
                          <a:highlight>
                            <a:srgbClr val="FF00FF"/>
                          </a:highlight>
                        </a:rPr>
                        <a:t>C:\Documents</a:t>
                      </a:r>
                      <a:r>
                        <a:rPr lang="en-US" baseline="0" dirty="0">
                          <a:highlight>
                            <a:srgbClr val="FF00FF"/>
                          </a:highlight>
                        </a:rPr>
                        <a:t> and Settings</a:t>
                      </a:r>
                      <a:endParaRPr lang="en-SG" dirty="0">
                        <a:highlight>
                          <a:srgbClr val="FF00FF"/>
                        </a:highlight>
                      </a:endParaRPr>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Windows Vista</a:t>
                      </a:r>
                      <a:r>
                        <a:rPr lang="en-US"/>
                        <a:t>/7/8/10/11</a:t>
                      </a:r>
                      <a:endParaRPr lang="en-SG" dirty="0"/>
                    </a:p>
                  </a:txBody>
                  <a:tcPr/>
                </a:tc>
                <a:tc>
                  <a:txBody>
                    <a:bodyPr/>
                    <a:lstStyle/>
                    <a:p>
                      <a:r>
                        <a:rPr lang="en-US" dirty="0"/>
                        <a:t>C:\Windows</a:t>
                      </a:r>
                      <a:endParaRPr lang="en-SG" dirty="0"/>
                    </a:p>
                  </a:txBody>
                  <a:tcPr/>
                </a:tc>
                <a:tc>
                  <a:txBody>
                    <a:bodyPr/>
                    <a:lstStyle/>
                    <a:p>
                      <a:r>
                        <a:rPr lang="en-US" dirty="0">
                          <a:highlight>
                            <a:srgbClr val="FF00FF"/>
                          </a:highlight>
                        </a:rPr>
                        <a:t>C:\Users</a:t>
                      </a:r>
                      <a:endParaRPr lang="en-SG" dirty="0">
                        <a:highlight>
                          <a:srgbClr val="FF00FF"/>
                        </a:highlight>
                      </a:endParaRPr>
                    </a:p>
                  </a:txBody>
                  <a:tcPr/>
                </a:tc>
                <a:extLst>
                  <a:ext uri="{0D108BD9-81ED-4DB2-BD59-A6C34878D82A}">
                    <a16:rowId xmlns:a16="http://schemas.microsoft.com/office/drawing/2014/main" val="10003"/>
                  </a:ext>
                </a:extLst>
              </a:tr>
            </a:tbl>
          </a:graphicData>
        </a:graphic>
      </p:graphicFrame>
      <p:sp>
        <p:nvSpPr>
          <p:cNvPr id="6" name="Content Placeholder 2"/>
          <p:cNvSpPr txBox="1">
            <a:spLocks/>
          </p:cNvSpPr>
          <p:nvPr/>
        </p:nvSpPr>
        <p:spPr bwMode="auto">
          <a:xfrm>
            <a:off x="381000" y="1066800"/>
            <a:ext cx="8153400" cy="27193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chemeClr val="tx2"/>
              </a:buClr>
              <a:buSzPct val="140000"/>
              <a:buFont typeface="Wingdings" pitchFamily="2" charset="2"/>
              <a:buChar char="§"/>
              <a:defRPr/>
            </a:pPr>
            <a:r>
              <a:rPr kumimoji="1" lang="en-US" sz="2800" dirty="0">
                <a:latin typeface="+mn-lt"/>
              </a:rPr>
              <a:t>Folder structure of a Windows OS can provide evidence by itself.</a:t>
            </a: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r>
              <a:rPr kumimoji="1" lang="en-SG" sz="2800" dirty="0">
                <a:latin typeface="+mn-lt"/>
              </a:rPr>
              <a:t>By looking at the directory structure, examiners should be able to determine the Windows version.</a:t>
            </a: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r>
              <a:rPr kumimoji="1" lang="en-US" sz="2800" dirty="0">
                <a:latin typeface="+mn-lt"/>
              </a:rPr>
              <a:t>Navigating and locating operating system artifacts is important to examiners and we should be familiar with the Windows directory structure for each versions.</a:t>
            </a:r>
          </a:p>
          <a:p>
            <a:pPr marL="342900" marR="0" lvl="0" indent="-342900" algn="l" defTabSz="914400" rtl="0" eaLnBrk="0" fontAlgn="base" latinLnBrk="0" hangingPunct="0">
              <a:lnSpc>
                <a:spcPct val="100000"/>
              </a:lnSpc>
              <a:spcBef>
                <a:spcPct val="20000"/>
              </a:spcBef>
              <a:spcAft>
                <a:spcPct val="0"/>
              </a:spcAft>
              <a:buClr>
                <a:schemeClr val="tx2"/>
              </a:buClr>
              <a:buSzPct val="140000"/>
              <a:buFont typeface="Wingdings" pitchFamily="2" charset="2"/>
              <a:buChar char="§"/>
              <a:tabLst/>
              <a:defRPr/>
            </a:pPr>
            <a:endParaRPr kumimoji="1" lang="en-SG" b="1" i="0" u="none" strike="noStrike" kern="0" cap="none" spc="0" normalizeH="0" baseline="0" noProof="0" dirty="0">
              <a:ln>
                <a:noFill/>
              </a:ln>
              <a:solidFill>
                <a:schemeClr val="tx1"/>
              </a:solidFill>
              <a:effectLst/>
              <a:uLnTx/>
              <a:uFillTx/>
              <a:latin typeface="+mn-lt"/>
              <a:ea typeface="+mn-ea"/>
              <a:cs typeface="+mn-cs"/>
            </a:endParaRPr>
          </a:p>
        </p:txBody>
      </p:sp>
      <p:pic>
        <p:nvPicPr>
          <p:cNvPr id="3" name="0403">
            <a:hlinkClick r:id="" action="ppaction://media"/>
            <a:extLst>
              <a:ext uri="{FF2B5EF4-FFF2-40B4-BE49-F238E27FC236}">
                <a16:creationId xmlns:a16="http://schemas.microsoft.com/office/drawing/2014/main" id="{16BAEEC1-4F8D-48D4-B8FE-76F0A0883E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3745" y="5796613"/>
            <a:ext cx="406400" cy="406400"/>
          </a:xfrm>
          <a:prstGeom prst="rect">
            <a:avLst/>
          </a:prstGeom>
        </p:spPr>
      </p:pic>
    </p:spTree>
    <p:extLst>
      <p:ext uri="{BB962C8B-B14F-4D97-AF65-F5344CB8AC3E}">
        <p14:creationId xmlns:p14="http://schemas.microsoft.com/office/powerpoint/2010/main" val="1218509935"/>
      </p:ext>
    </p:extLst>
  </p:cSld>
  <p:clrMapOvr>
    <a:masterClrMapping/>
  </p:clrMapOvr>
  <mc:AlternateContent xmlns:mc="http://schemas.openxmlformats.org/markup-compatibility/2006" xmlns:p14="http://schemas.microsoft.com/office/powerpoint/2010/main">
    <mc:Choice Requires="p14">
      <p:transition spd="slow" p14:dur="2000" advTm="87809"/>
    </mc:Choice>
    <mc:Fallback xmlns="">
      <p:transition spd="slow" advTm="87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8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User Files and Folders</a:t>
            </a:r>
          </a:p>
        </p:txBody>
      </p:sp>
      <p:sp>
        <p:nvSpPr>
          <p:cNvPr id="3" name="Content Placeholder 2"/>
          <p:cNvSpPr>
            <a:spLocks noGrp="1"/>
          </p:cNvSpPr>
          <p:nvPr>
            <p:ph idx="1"/>
          </p:nvPr>
        </p:nvSpPr>
        <p:spPr/>
        <p:txBody>
          <a:bodyPr/>
          <a:lstStyle/>
          <a:p>
            <a:r>
              <a:rPr lang="en-US" b="0" dirty="0"/>
              <a:t>A series of folders and files is created whether the person logs on locally or authenticates through the network.</a:t>
            </a:r>
          </a:p>
          <a:p>
            <a:pPr>
              <a:buNone/>
            </a:pPr>
            <a:endParaRPr lang="en-US" sz="2400" dirty="0"/>
          </a:p>
        </p:txBody>
      </p:sp>
      <p:pic>
        <p:nvPicPr>
          <p:cNvPr id="4" name="0404">
            <a:hlinkClick r:id="" action="ppaction://media"/>
            <a:extLst>
              <a:ext uri="{FF2B5EF4-FFF2-40B4-BE49-F238E27FC236}">
                <a16:creationId xmlns:a16="http://schemas.microsoft.com/office/drawing/2014/main" id="{5D540FE9-4B07-47A7-B6F4-8087F1324F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5842000"/>
            <a:ext cx="406400" cy="406400"/>
          </a:xfrm>
          <a:prstGeom prst="rect">
            <a:avLst/>
          </a:prstGeom>
        </p:spPr>
      </p:pic>
    </p:spTree>
    <p:extLst>
      <p:ext uri="{BB962C8B-B14F-4D97-AF65-F5344CB8AC3E}">
        <p14:creationId xmlns:p14="http://schemas.microsoft.com/office/powerpoint/2010/main" val="2069305469"/>
      </p:ext>
    </p:extLst>
  </p:cSld>
  <p:clrMapOvr>
    <a:masterClrMapping/>
  </p:clrMapOvr>
  <mc:AlternateContent xmlns:mc="http://schemas.openxmlformats.org/markup-compatibility/2006" xmlns:p14="http://schemas.microsoft.com/office/powerpoint/2010/main">
    <mc:Choice Requires="p14">
      <p:transition spd="slow" p14:dur="2000" advTm="17889"/>
    </mc:Choice>
    <mc:Fallback xmlns="">
      <p:transition spd="slow" advTm="17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Root Folder</a:t>
            </a:r>
            <a:endParaRPr lang="en-SG" dirty="0">
              <a:latin typeface="+mn-lt"/>
            </a:endParaRPr>
          </a:p>
        </p:txBody>
      </p:sp>
      <p:sp>
        <p:nvSpPr>
          <p:cNvPr id="3" name="Content Placeholder 2"/>
          <p:cNvSpPr>
            <a:spLocks noGrp="1"/>
          </p:cNvSpPr>
          <p:nvPr>
            <p:ph idx="1"/>
          </p:nvPr>
        </p:nvSpPr>
        <p:spPr>
          <a:xfrm>
            <a:off x="444001" y="1064330"/>
            <a:ext cx="8153400" cy="4676788"/>
          </a:xfrm>
        </p:spPr>
        <p:txBody>
          <a:bodyPr/>
          <a:lstStyle/>
          <a:p>
            <a:r>
              <a:rPr lang="en-US" b="0" dirty="0"/>
              <a:t>The </a:t>
            </a:r>
            <a:r>
              <a:rPr lang="en-US" b="0" dirty="0">
                <a:highlight>
                  <a:srgbClr val="FFFF00"/>
                </a:highlight>
              </a:rPr>
              <a:t>Root folder is named after the user’s login name</a:t>
            </a:r>
            <a:r>
              <a:rPr lang="en-US" b="0" dirty="0"/>
              <a:t>.</a:t>
            </a:r>
          </a:p>
          <a:p>
            <a:r>
              <a:rPr lang="en-US" b="0" dirty="0"/>
              <a:t>Folders containing the user’s documents, configuration and environment data are created as subfolders under root folder.</a:t>
            </a:r>
          </a:p>
          <a:p>
            <a:pPr lvl="1"/>
            <a:r>
              <a:rPr lang="en-US" sz="2400" b="0" dirty="0"/>
              <a:t>Application Data</a:t>
            </a:r>
          </a:p>
          <a:p>
            <a:pPr lvl="1"/>
            <a:r>
              <a:rPr lang="en-US" sz="2400" b="0" dirty="0"/>
              <a:t>Cookies</a:t>
            </a:r>
          </a:p>
          <a:p>
            <a:pPr lvl="1"/>
            <a:r>
              <a:rPr lang="en-US" sz="2400" b="0" dirty="0"/>
              <a:t>Desktop</a:t>
            </a:r>
          </a:p>
          <a:p>
            <a:pPr lvl="1"/>
            <a:r>
              <a:rPr lang="en-US" sz="2400" b="0" dirty="0"/>
              <a:t>Favorites</a:t>
            </a:r>
          </a:p>
          <a:p>
            <a:pPr lvl="1"/>
            <a:r>
              <a:rPr lang="en-US" sz="2400" b="0" dirty="0"/>
              <a:t>Etc.</a:t>
            </a:r>
          </a:p>
          <a:p>
            <a:endParaRPr lang="en-SG" sz="2800" b="0" dirty="0"/>
          </a:p>
        </p:txBody>
      </p:sp>
      <p:pic>
        <p:nvPicPr>
          <p:cNvPr id="4" name="0405">
            <a:hlinkClick r:id="" action="ppaction://media"/>
            <a:extLst>
              <a:ext uri="{FF2B5EF4-FFF2-40B4-BE49-F238E27FC236}">
                <a16:creationId xmlns:a16="http://schemas.microsoft.com/office/drawing/2014/main" id="{12216D4D-4BC8-4B7C-A279-BCAA9836F1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2182" y="5761900"/>
            <a:ext cx="406400" cy="406400"/>
          </a:xfrm>
          <a:prstGeom prst="rect">
            <a:avLst/>
          </a:prstGeom>
        </p:spPr>
      </p:pic>
    </p:spTree>
    <p:extLst>
      <p:ext uri="{BB962C8B-B14F-4D97-AF65-F5344CB8AC3E}">
        <p14:creationId xmlns:p14="http://schemas.microsoft.com/office/powerpoint/2010/main" val="2427123363"/>
      </p:ext>
    </p:extLst>
  </p:cSld>
  <p:clrMapOvr>
    <a:masterClrMapping/>
  </p:clrMapOvr>
  <mc:AlternateContent xmlns:mc="http://schemas.openxmlformats.org/markup-compatibility/2006" xmlns:p14="http://schemas.microsoft.com/office/powerpoint/2010/main">
    <mc:Choice Requires="p14">
      <p:transition spd="slow" p14:dur="2000" advTm="40357"/>
    </mc:Choice>
    <mc:Fallback xmlns="">
      <p:transition spd="slow" advTm="4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NTUSER.DAT in Root Folder</a:t>
            </a:r>
            <a:endParaRPr lang="en-SG" dirty="0">
              <a:latin typeface="+mn-lt"/>
            </a:endParaRPr>
          </a:p>
        </p:txBody>
      </p:sp>
      <p:sp>
        <p:nvSpPr>
          <p:cNvPr id="3" name="Content Placeholder 2"/>
          <p:cNvSpPr>
            <a:spLocks noGrp="1"/>
          </p:cNvSpPr>
          <p:nvPr>
            <p:ph idx="1"/>
          </p:nvPr>
        </p:nvSpPr>
        <p:spPr>
          <a:xfrm>
            <a:off x="381000" y="785794"/>
            <a:ext cx="8763000" cy="5538806"/>
          </a:xfrm>
        </p:spPr>
        <p:txBody>
          <a:bodyPr/>
          <a:lstStyle/>
          <a:p>
            <a:r>
              <a:rPr lang="en-US" sz="2400" b="0" dirty="0">
                <a:highlight>
                  <a:srgbClr val="FFFF00"/>
                </a:highlight>
              </a:rPr>
              <a:t>Every user profile </a:t>
            </a:r>
            <a:r>
              <a:rPr lang="en-US" sz="2400" b="0" dirty="0"/>
              <a:t>created on a Windows operating system has an </a:t>
            </a:r>
            <a:r>
              <a:rPr lang="en-US" sz="2400" b="0" dirty="0">
                <a:highlight>
                  <a:srgbClr val="FFFF00"/>
                </a:highlight>
              </a:rPr>
              <a:t>NTUSER.DAT file</a:t>
            </a:r>
            <a:r>
              <a:rPr lang="en-US" sz="2400" b="0" dirty="0"/>
              <a:t>. A user profile contains personal files and preference settings that are specific to each user.</a:t>
            </a:r>
          </a:p>
          <a:p>
            <a:pPr marL="0" indent="0">
              <a:buNone/>
            </a:pPr>
            <a:endParaRPr lang="en-US" sz="2400" b="0" dirty="0"/>
          </a:p>
          <a:p>
            <a:r>
              <a:rPr lang="en-US" sz="2400" b="0" dirty="0"/>
              <a:t>The </a:t>
            </a:r>
            <a:r>
              <a:rPr lang="en-US" sz="2400" b="0" dirty="0">
                <a:highlight>
                  <a:srgbClr val="FFFF00"/>
                </a:highlight>
              </a:rPr>
              <a:t>NTUSER.DAT file is a registry file</a:t>
            </a:r>
            <a:r>
              <a:rPr lang="en-US" sz="2400" b="0" dirty="0"/>
              <a:t>. Each user's NTUSER.DAT file contains the registry settings for their individual account.</a:t>
            </a:r>
          </a:p>
          <a:p>
            <a:pPr marL="0" indent="0">
              <a:buNone/>
            </a:pPr>
            <a:endParaRPr lang="en-US" sz="2400" b="0" dirty="0"/>
          </a:p>
          <a:p>
            <a:r>
              <a:rPr lang="en-US" sz="2400" b="0" dirty="0">
                <a:highlight>
                  <a:srgbClr val="FFFF00"/>
                </a:highlight>
              </a:rPr>
              <a:t>This file is updated by the operating system when the user logs out</a:t>
            </a:r>
            <a:r>
              <a:rPr lang="en-US" sz="2400" b="0" dirty="0"/>
              <a:t>.</a:t>
            </a:r>
          </a:p>
          <a:p>
            <a:pPr marL="0" indent="0">
              <a:buNone/>
            </a:pPr>
            <a:endParaRPr lang="en-US" sz="2400" b="0" dirty="0"/>
          </a:p>
          <a:p>
            <a:r>
              <a:rPr lang="en-US" sz="2400" b="0" dirty="0"/>
              <a:t>Last written time can be used to possibly determine when the user last logged out.</a:t>
            </a:r>
          </a:p>
          <a:p>
            <a:pPr marL="0" indent="0">
              <a:buNone/>
            </a:pPr>
            <a:endParaRPr lang="en-US" sz="2400" b="0" dirty="0"/>
          </a:p>
          <a:p>
            <a:r>
              <a:rPr lang="en-US" sz="2400" b="0" dirty="0"/>
              <a:t>A </a:t>
            </a:r>
            <a:r>
              <a:rPr lang="en-US" sz="2400" b="0" dirty="0">
                <a:highlight>
                  <a:srgbClr val="FFFF00"/>
                </a:highlight>
              </a:rPr>
              <a:t>registry viewer </a:t>
            </a:r>
            <a:r>
              <a:rPr lang="en-US" sz="2400" b="0" dirty="0"/>
              <a:t>is required to view registry hives such as NTUSER.DAT.</a:t>
            </a:r>
          </a:p>
          <a:p>
            <a:endParaRPr lang="en-SG" sz="2800" b="0" dirty="0"/>
          </a:p>
        </p:txBody>
      </p:sp>
      <p:pic>
        <p:nvPicPr>
          <p:cNvPr id="4" name="0406">
            <a:hlinkClick r:id="" action="ppaction://media"/>
            <a:extLst>
              <a:ext uri="{FF2B5EF4-FFF2-40B4-BE49-F238E27FC236}">
                <a16:creationId xmlns:a16="http://schemas.microsoft.com/office/drawing/2014/main" id="{51F9EFFF-D56C-4E11-BE22-CA841450DB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6134551"/>
            <a:ext cx="406400" cy="406400"/>
          </a:xfrm>
          <a:prstGeom prst="rect">
            <a:avLst/>
          </a:prstGeom>
        </p:spPr>
      </p:pic>
    </p:spTree>
    <p:extLst>
      <p:ext uri="{BB962C8B-B14F-4D97-AF65-F5344CB8AC3E}">
        <p14:creationId xmlns:p14="http://schemas.microsoft.com/office/powerpoint/2010/main" val="2630061487"/>
      </p:ext>
    </p:extLst>
  </p:cSld>
  <p:clrMapOvr>
    <a:masterClrMapping/>
  </p:clrMapOvr>
  <mc:AlternateContent xmlns:mc="http://schemas.openxmlformats.org/markup-compatibility/2006" xmlns:p14="http://schemas.microsoft.com/office/powerpoint/2010/main">
    <mc:Choice Requires="p14">
      <p:transition spd="slow" p14:dur="2000" advTm="111839"/>
    </mc:Choice>
    <mc:Fallback xmlns="">
      <p:transition spd="slow" advTm="111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8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419224" y="1223962"/>
            <a:ext cx="6653329" cy="4653310"/>
          </a:xfrm>
          <a:prstGeom prst="rect">
            <a:avLst/>
          </a:prstGeom>
        </p:spPr>
      </p:pic>
      <p:sp>
        <p:nvSpPr>
          <p:cNvPr id="2" name="Title 1"/>
          <p:cNvSpPr>
            <a:spLocks noGrp="1"/>
          </p:cNvSpPr>
          <p:nvPr>
            <p:ph type="title"/>
          </p:nvPr>
        </p:nvSpPr>
        <p:spPr/>
        <p:txBody>
          <a:bodyPr/>
          <a:lstStyle/>
          <a:p>
            <a:r>
              <a:rPr lang="en-US" dirty="0">
                <a:latin typeface="+mn-lt"/>
              </a:rPr>
              <a:t>NTUSER.DAT in Root Folder – cont.</a:t>
            </a:r>
          </a:p>
        </p:txBody>
      </p:sp>
      <p:sp>
        <p:nvSpPr>
          <p:cNvPr id="7" name="Oval 6"/>
          <p:cNvSpPr/>
          <p:nvPr/>
        </p:nvSpPr>
        <p:spPr bwMode="auto">
          <a:xfrm>
            <a:off x="5004048" y="5157192"/>
            <a:ext cx="1008112" cy="216024"/>
          </a:xfrm>
          <a:prstGeom prst="ellipse">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Oval 7"/>
          <p:cNvSpPr/>
          <p:nvPr/>
        </p:nvSpPr>
        <p:spPr bwMode="auto">
          <a:xfrm>
            <a:off x="1906726" y="2672916"/>
            <a:ext cx="1008112" cy="216024"/>
          </a:xfrm>
          <a:prstGeom prst="ellipse">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TextBox 8"/>
          <p:cNvSpPr txBox="1"/>
          <p:nvPr/>
        </p:nvSpPr>
        <p:spPr>
          <a:xfrm>
            <a:off x="530292" y="2564904"/>
            <a:ext cx="991558" cy="584775"/>
          </a:xfrm>
          <a:prstGeom prst="rect">
            <a:avLst/>
          </a:prstGeom>
          <a:noFill/>
        </p:spPr>
        <p:txBody>
          <a:bodyPr wrap="square" rtlCol="0">
            <a:spAutoFit/>
          </a:bodyPr>
          <a:lstStyle/>
          <a:p>
            <a:r>
              <a:rPr lang="en-US" sz="1600" b="1" dirty="0">
                <a:solidFill>
                  <a:srgbClr val="FF0000"/>
                </a:solidFill>
                <a:highlight>
                  <a:srgbClr val="FFFF00"/>
                </a:highlight>
              </a:rPr>
              <a:t>Root folder</a:t>
            </a:r>
          </a:p>
        </p:txBody>
      </p:sp>
      <p:cxnSp>
        <p:nvCxnSpPr>
          <p:cNvPr id="11" name="Straight Arrow Connector 10"/>
          <p:cNvCxnSpPr/>
          <p:nvPr/>
        </p:nvCxnSpPr>
        <p:spPr bwMode="auto">
          <a:xfrm>
            <a:off x="1399664" y="2780928"/>
            <a:ext cx="383331" cy="0"/>
          </a:xfrm>
          <a:prstGeom prst="straightConnector1">
            <a:avLst/>
          </a:prstGeom>
          <a:solidFill>
            <a:schemeClr val="accent1"/>
          </a:solidFill>
          <a:ln w="25400" cap="flat" cmpd="sng" algn="ctr">
            <a:solidFill>
              <a:srgbClr val="FF0000"/>
            </a:solidFill>
            <a:prstDash val="solid"/>
            <a:round/>
            <a:headEnd type="none" w="sm" len="sm"/>
            <a:tailEnd type="triangle"/>
          </a:ln>
          <a:effectLst/>
        </p:spPr>
      </p:cxnSp>
      <p:pic>
        <p:nvPicPr>
          <p:cNvPr id="3" name="0407">
            <a:hlinkClick r:id="" action="ppaction://media"/>
            <a:extLst>
              <a:ext uri="{FF2B5EF4-FFF2-40B4-BE49-F238E27FC236}">
                <a16:creationId xmlns:a16="http://schemas.microsoft.com/office/drawing/2014/main" id="{8BE90A6D-9651-4C83-85D3-006D4D4BC7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58285" y="5877272"/>
            <a:ext cx="406400" cy="406400"/>
          </a:xfrm>
          <a:prstGeom prst="rect">
            <a:avLst/>
          </a:prstGeom>
        </p:spPr>
      </p:pic>
    </p:spTree>
    <p:extLst>
      <p:ext uri="{BB962C8B-B14F-4D97-AF65-F5344CB8AC3E}">
        <p14:creationId xmlns:p14="http://schemas.microsoft.com/office/powerpoint/2010/main" val="764743599"/>
      </p:ext>
    </p:extLst>
  </p:cSld>
  <p:clrMapOvr>
    <a:masterClrMapping/>
  </p:clrMapOvr>
  <mc:AlternateContent xmlns:mc="http://schemas.openxmlformats.org/markup-compatibility/2006" xmlns:p14="http://schemas.microsoft.com/office/powerpoint/2010/main">
    <mc:Choice Requires="p14">
      <p:transition spd="slow" p14:dur="2000" advTm="16834"/>
    </mc:Choice>
    <mc:Fallback xmlns="">
      <p:transition spd="slow" advTm="16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Recycle Bin</a:t>
            </a:r>
            <a:endParaRPr lang="en-SG" dirty="0">
              <a:latin typeface="+mn-lt"/>
            </a:endParaRPr>
          </a:p>
        </p:txBody>
      </p:sp>
      <p:sp>
        <p:nvSpPr>
          <p:cNvPr id="3" name="Content Placeholder 2"/>
          <p:cNvSpPr>
            <a:spLocks noGrp="1"/>
          </p:cNvSpPr>
          <p:nvPr>
            <p:ph idx="1"/>
          </p:nvPr>
        </p:nvSpPr>
        <p:spPr>
          <a:xfrm>
            <a:off x="381000" y="990600"/>
            <a:ext cx="8548718" cy="2294384"/>
          </a:xfrm>
        </p:spPr>
        <p:txBody>
          <a:bodyPr/>
          <a:lstStyle/>
          <a:p>
            <a:r>
              <a:rPr lang="en-SG" sz="2800" b="0" kern="1200" dirty="0"/>
              <a:t>By default, </a:t>
            </a:r>
            <a:r>
              <a:rPr lang="en-SG" sz="2800" b="0" kern="1200" dirty="0">
                <a:highlight>
                  <a:srgbClr val="FFFF00"/>
                </a:highlight>
              </a:rPr>
              <a:t>when a user deletes a file in Windows, the file is placed in the Recycle Bin.</a:t>
            </a:r>
          </a:p>
          <a:p>
            <a:pPr marL="0" indent="0">
              <a:buNone/>
            </a:pPr>
            <a:endParaRPr lang="en-SG" sz="2800" b="0" kern="1200" dirty="0"/>
          </a:p>
          <a:p>
            <a:r>
              <a:rPr lang="en-US" sz="2800" b="0" kern="1200" dirty="0"/>
              <a:t>In </a:t>
            </a:r>
            <a:r>
              <a:rPr lang="en-US" sz="2800" b="0" kern="1200" dirty="0">
                <a:highlight>
                  <a:srgbClr val="00FFFF"/>
                </a:highlight>
              </a:rPr>
              <a:t>Windows 2000/XP</a:t>
            </a:r>
            <a:r>
              <a:rPr lang="en-US" sz="2800" b="0" kern="1200" dirty="0"/>
              <a:t>, the deleted files original file name and path, date and time of deletion are stored in a hidden file called </a:t>
            </a:r>
            <a:r>
              <a:rPr lang="en-US" sz="2800" b="0" kern="1200" dirty="0">
                <a:highlight>
                  <a:srgbClr val="00FFFF"/>
                </a:highlight>
              </a:rPr>
              <a:t>INFO2.</a:t>
            </a:r>
          </a:p>
          <a:p>
            <a:endParaRPr lang="en-SG" sz="2400" dirty="0"/>
          </a:p>
        </p:txBody>
      </p:sp>
      <p:pic>
        <p:nvPicPr>
          <p:cNvPr id="4" name="0408">
            <a:hlinkClick r:id="" action="ppaction://media"/>
            <a:extLst>
              <a:ext uri="{FF2B5EF4-FFF2-40B4-BE49-F238E27FC236}">
                <a16:creationId xmlns:a16="http://schemas.microsoft.com/office/drawing/2014/main" id="{6FEAA8BD-BC7F-4785-AF68-C6EA011FC2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6518" y="5867400"/>
            <a:ext cx="406400" cy="406400"/>
          </a:xfrm>
          <a:prstGeom prst="rect">
            <a:avLst/>
          </a:prstGeom>
        </p:spPr>
      </p:pic>
    </p:spTree>
    <p:extLst>
      <p:ext uri="{BB962C8B-B14F-4D97-AF65-F5344CB8AC3E}">
        <p14:creationId xmlns:p14="http://schemas.microsoft.com/office/powerpoint/2010/main" val="3483123004"/>
      </p:ext>
    </p:extLst>
  </p:cSld>
  <p:clrMapOvr>
    <a:masterClrMapping/>
  </p:clrMapOvr>
  <mc:AlternateContent xmlns:mc="http://schemas.openxmlformats.org/markup-compatibility/2006" xmlns:p14="http://schemas.microsoft.com/office/powerpoint/2010/main">
    <mc:Choice Requires="p14">
      <p:transition spd="slow" p14:dur="2000" advTm="45493"/>
    </mc:Choice>
    <mc:Fallback xmlns="">
      <p:transition spd="slow" advTm="4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Recycle Bin – cont.</a:t>
            </a:r>
            <a:endParaRPr lang="en-SG" dirty="0">
              <a:latin typeface="+mn-lt"/>
            </a:endParaRPr>
          </a:p>
        </p:txBody>
      </p:sp>
      <p:sp>
        <p:nvSpPr>
          <p:cNvPr id="3" name="Content Placeholder 2"/>
          <p:cNvSpPr>
            <a:spLocks noGrp="1"/>
          </p:cNvSpPr>
          <p:nvPr>
            <p:ph idx="1"/>
          </p:nvPr>
        </p:nvSpPr>
        <p:spPr>
          <a:xfrm>
            <a:off x="428596" y="1066800"/>
            <a:ext cx="8548718" cy="2433638"/>
          </a:xfrm>
        </p:spPr>
        <p:txBody>
          <a:bodyPr/>
          <a:lstStyle/>
          <a:p>
            <a:r>
              <a:rPr lang="en-US" sz="2400" b="0" dirty="0"/>
              <a:t>In Windows Vista/7/8/10/11</a:t>
            </a:r>
            <a:r>
              <a:rPr lang="en-US" sz="2400" dirty="0"/>
              <a:t>, </a:t>
            </a:r>
            <a:r>
              <a:rPr lang="en-US" sz="2400" b="0" dirty="0"/>
              <a:t>no more INFO2 file and renaming the deleted files/folders.</a:t>
            </a:r>
          </a:p>
          <a:p>
            <a:r>
              <a:rPr lang="en-US" sz="2400" b="0" dirty="0">
                <a:highlight>
                  <a:srgbClr val="00FFFF"/>
                </a:highlight>
              </a:rPr>
              <a:t>Individual index </a:t>
            </a:r>
            <a:r>
              <a:rPr lang="en-US" sz="2400" b="0" dirty="0"/>
              <a:t>files that begin with $I</a:t>
            </a:r>
          </a:p>
          <a:p>
            <a:pPr lvl="1"/>
            <a:r>
              <a:rPr lang="en-SG" sz="2000" b="0" i="1" dirty="0">
                <a:highlight>
                  <a:srgbClr val="00FFFF"/>
                </a:highlight>
              </a:rPr>
              <a:t>$I</a:t>
            </a:r>
            <a:r>
              <a:rPr lang="en-SG" sz="2000" b="0" i="1" dirty="0"/>
              <a:t>&lt;number&gt;.&lt;original extension&gt;</a:t>
            </a:r>
            <a:r>
              <a:rPr lang="en-SG" sz="2000" b="0" dirty="0"/>
              <a:t> </a:t>
            </a:r>
            <a:endParaRPr lang="en-US" sz="2000" b="0" dirty="0"/>
          </a:p>
          <a:p>
            <a:r>
              <a:rPr lang="en-US" sz="2400" b="0" dirty="0">
                <a:highlight>
                  <a:srgbClr val="00FFFF"/>
                </a:highlight>
              </a:rPr>
              <a:t>Deleted file name </a:t>
            </a:r>
            <a:r>
              <a:rPr lang="en-US" sz="2400" b="0" dirty="0"/>
              <a:t>is renamed and begins with $R</a:t>
            </a:r>
          </a:p>
          <a:p>
            <a:pPr lvl="1"/>
            <a:r>
              <a:rPr lang="en-SG" sz="2000" b="0" i="1" dirty="0">
                <a:highlight>
                  <a:srgbClr val="00FFFF"/>
                </a:highlight>
              </a:rPr>
              <a:t>$R</a:t>
            </a:r>
            <a:r>
              <a:rPr lang="en-SG" sz="2000" b="0" i="1" dirty="0"/>
              <a:t>&lt;number&gt;.&lt;original extension&gt;</a:t>
            </a:r>
          </a:p>
          <a:p>
            <a:r>
              <a:rPr lang="en-SG" sz="2400" b="0" dirty="0"/>
              <a:t>Recycle bin is located at C:\Users\%UserName%\$RECYCLE.BIN\&lt;SID&gt;</a:t>
            </a:r>
          </a:p>
          <a:p>
            <a:pPr lvl="1"/>
            <a:r>
              <a:rPr lang="en-SG" sz="2000" b="0" dirty="0"/>
              <a:t>SID: Security Identifier</a:t>
            </a:r>
          </a:p>
        </p:txBody>
      </p:sp>
      <p:pic>
        <p:nvPicPr>
          <p:cNvPr id="4" name="0409">
            <a:hlinkClick r:id="" action="ppaction://media"/>
            <a:extLst>
              <a:ext uri="{FF2B5EF4-FFF2-40B4-BE49-F238E27FC236}">
                <a16:creationId xmlns:a16="http://schemas.microsoft.com/office/drawing/2014/main" id="{3AEDF998-3B46-43F9-BB11-3C095C2374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09891" y="5818909"/>
            <a:ext cx="406400" cy="406400"/>
          </a:xfrm>
          <a:prstGeom prst="rect">
            <a:avLst/>
          </a:prstGeom>
        </p:spPr>
      </p:pic>
    </p:spTree>
    <p:extLst>
      <p:ext uri="{BB962C8B-B14F-4D97-AF65-F5344CB8AC3E}">
        <p14:creationId xmlns:p14="http://schemas.microsoft.com/office/powerpoint/2010/main" val="752538777"/>
      </p:ext>
    </p:extLst>
  </p:cSld>
  <p:clrMapOvr>
    <a:masterClrMapping/>
  </p:clrMapOvr>
  <mc:AlternateContent xmlns:mc="http://schemas.openxmlformats.org/markup-compatibility/2006" xmlns:p14="http://schemas.microsoft.com/office/powerpoint/2010/main">
    <mc:Choice Requires="p14">
      <p:transition spd="slow" p14:dur="2000" advTm="71612"/>
    </mc:Choice>
    <mc:Fallback xmlns="">
      <p:transition spd="slow" advTm="71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376&quot;/&gt;&lt;/object&gt;&lt;object type=&quot;3&quot; unique_id=&quot;10006&quot;&gt;&lt;property id=&quot;20148&quot; value=&quot;5&quot;/&gt;&lt;property id=&quot;20300&quot; value=&quot;Slide 2 - &amp;quot;Objectives&amp;quot;&quot;/&gt;&lt;property id=&quot;20307&quot; value=&quot;380&quot;/&gt;&lt;/object&gt;&lt;object type=&quot;3&quot; unique_id=&quot;10008&quot;&gt;&lt;property id=&quot;20148&quot; value=&quot;5&quot;/&gt;&lt;property id=&quot;20300&quot; value=&quot;Slide 32 - &amp;quot;Reference Books&amp;quot;&quot;/&gt;&lt;property id=&quot;20307&quot; value=&quot;437&quot;/&gt;&lt;/object&gt;&lt;object type=&quot;3&quot; unique_id=&quot;10505&quot;&gt;&lt;property id=&quot;20148&quot; value=&quot;5&quot;/&gt;&lt;property id=&quot;20300&quot; value=&quot;Slide 4 - &amp;quot;Introduction to Physical Security&amp;quot;&quot;/&gt;&lt;property id=&quot;20307&quot; value=&quot;446&quot;/&gt;&lt;/object&gt;&lt;object type=&quot;3&quot; unique_id=&quot;10587&quot;&gt;&lt;property id=&quot;20148&quot; value=&quot;5&quot;/&gt;&lt;property id=&quot;20300&quot; value=&quot;Slide 8 - &amp;quot;Access Control&amp;quot;&quot;/&gt;&lt;property id=&quot;20307&quot; value=&quot;449&quot;/&gt;&lt;/object&gt;&lt;object type=&quot;3&quot; unique_id=&quot;10588&quot;&gt;&lt;property id=&quot;20148&quot; value=&quot;5&quot;/&gt;&lt;property id=&quot;20300&quot; value=&quot;Slide 21 - &amp;quot;Intrusion Detection&amp;quot;&quot;/&gt;&lt;property id=&quot;20307&quot; value=&quot;450&quot;/&gt;&lt;/object&gt;&lt;object type=&quot;3&quot; unique_id=&quot;10589&quot;&gt;&lt;property id=&quot;20148&quot; value=&quot;5&quot;/&gt;&lt;property id=&quot;20300&quot; value=&quot;Slide 18 - &amp;quot;Video Monitoring&amp;quot;&quot;/&gt;&lt;property id=&quot;20307&quot; value=&quot;451&quot;/&gt;&lt;/object&gt;&lt;object type=&quot;3&quot; unique_id=&quot;10787&quot;&gt;&lt;property id=&quot;20148&quot; value=&quot;5&quot;/&gt;&lt;property id=&quot;20300&quot; value=&quot;Slide 9 - &amp;quot;Facility Access Control&amp;quot;&quot;/&gt;&lt;property id=&quot;20307&quot; value=&quot;452&quot;/&gt;&lt;/object&gt;&lt;object type=&quot;3&quot; unique_id=&quot;10836&quot;&gt;&lt;property id=&quot;20148&quot; value=&quot;5&quot;/&gt;&lt;property id=&quot;20300&quot; value=&quot;Slide 14 - &amp;quot;Personnel Access Control&amp;quot;&quot;/&gt;&lt;property id=&quot;20307&quot; value=&quot;453&quot;/&gt;&lt;/object&gt;&lt;object type=&quot;3&quot; unique_id=&quot;10922&quot;&gt;&lt;property id=&quot;20148&quot; value=&quot;5&quot;/&gt;&lt;property id=&quot;20300&quot; value=&quot;Slide 17 - &amp;quot;Personnel Access Control – cont.&amp;quot;&quot;/&gt;&lt;property id=&quot;20307&quot; value=&quot;454&quot;/&gt;&lt;/object&gt;&lt;object type=&quot;3&quot; unique_id=&quot;11085&quot;&gt;&lt;property id=&quot;20148&quot; value=&quot;5&quot;/&gt;&lt;property id=&quot;20300&quot; value=&quot;Slide 10 - &amp;quot;Mechanical Locks&amp;quot;&quot;/&gt;&lt;property id=&quot;20307&quot; value=&quot;455&quot;/&gt;&lt;/object&gt;&lt;object type=&quot;3&quot; unique_id=&quot;11361&quot;&gt;&lt;property id=&quot;20148&quot; value=&quot;5&quot;/&gt;&lt;property id=&quot;20300&quot; value=&quot;Slide 12 - &amp;quot;Lock Picking&amp;quot;&quot;/&gt;&lt;property id=&quot;20307&quot; value=&quot;456&quot;/&gt;&lt;/object&gt;&lt;object type=&quot;3&quot; unique_id=&quot;11434&quot;&gt;&lt;property id=&quot;20148&quot; value=&quot;5&quot;/&gt;&lt;property id=&quot;20300&quot; value=&quot;Slide 19 - &amp;quot;Closed-Circuit TV (CCTV) System&amp;quot;&quot;/&gt;&lt;property id=&quot;20307&quot; value=&quot;457&quot;/&gt;&lt;/object&gt;&lt;object type=&quot;3&quot; unique_id=&quot;11591&quot;&gt;&lt;property id=&quot;20148&quot; value=&quot;5&quot;/&gt;&lt;property id=&quot;20300&quot; value=&quot;Slide 3 - &amp;quot;Why Physical Security?&amp;quot;&quot;/&gt;&lt;property id=&quot;20307&quot; value=&quot;459&quot;/&gt;&lt;/object&gt;&lt;object type=&quot;3&quot; unique_id=&quot;11812&quot;&gt;&lt;property id=&quot;20148&quot; value=&quot;5&quot;/&gt;&lt;property id=&quot;20300&quot; value=&quot;Slide 31 - &amp;quot;Summary&amp;quot;&quot;/&gt;&lt;property id=&quot;20307&quot; value=&quot;460&quot;/&gt;&lt;/object&gt;&lt;object type=&quot;3&quot; unique_id=&quot;11973&quot;&gt;&lt;property id=&quot;20148&quot; value=&quot;5&quot;/&gt;&lt;property id=&quot;20300&quot; value=&quot;Slide 5 - &amp;quot;Introduction to Physical Security – cont.&amp;quot;&quot;/&gt;&lt;property id=&quot;20307&quot; value=&quot;461&quot;/&gt;&lt;/object&gt;&lt;object type=&quot;3&quot; unique_id=&quot;12142&quot;&gt;&lt;property id=&quot;20148&quot; value=&quot;5&quot;/&gt;&lt;property id=&quot;20300&quot; value=&quot;Slide 11 - &amp;quot;Types of Tumbler Locks&amp;quot;&quot;/&gt;&lt;property id=&quot;20307&quot; value=&quot;462&quot;/&gt;&lt;/object&gt;&lt;object type=&quot;3&quot; unique_id=&quot;12253&quot;&gt;&lt;property id=&quot;20148&quot; value=&quot;5&quot;/&gt;&lt;property id=&quot;20300&quot; value=&quot;Slide 15 - &amp;quot;Biometric System &amp;quot;&quot;/&gt;&lt;property id=&quot;20307&quot; value=&quot;463&quot;/&gt;&lt;/object&gt;&lt;object type=&quot;3&quot; unique_id=&quot;12369&quot;&gt;&lt;property id=&quot;20148&quot; value=&quot;5&quot;/&gt;&lt;property id=&quot;20300&quot; value=&quot;Slide 20 - &amp;quot;Closed-Circuit TV (CCTV) System – cont.&amp;quot;&quot;/&gt;&lt;property id=&quot;20307&quot; value=&quot;464&quot;/&gt;&lt;/object&gt;&lt;object type=&quot;3&quot; unique_id=&quot;12682&quot;&gt;&lt;property id=&quot;20148&quot; value=&quot;5&quot;/&gt;&lt;property id=&quot;20300&quot; value=&quot;Slide 6 - &amp;quot;Physical Security Checklist&amp;quot;&quot;/&gt;&lt;property id=&quot;20307&quot; value=&quot;465&quot;/&gt;&lt;/object&gt;&lt;object type=&quot;3&quot; unique_id=&quot;12971&quot;&gt;&lt;property id=&quot;20148&quot; value=&quot;5&quot;/&gt;&lt;property id=&quot;20300&quot; value=&quot;Slide 16 - &amp;quot;Smart Cards&amp;quot;&quot;/&gt;&lt;property id=&quot;20307&quot; value=&quot;467&quot;/&gt;&lt;/object&gt;&lt;object type=&quot;3&quot; unique_id=&quot;12972&quot;&gt;&lt;property id=&quot;20148&quot; value=&quot;5&quot;/&gt;&lt;property id=&quot;20300&quot; value=&quot;Slide 22 - &amp;quot;Intrusion Detection Systems &amp;quot;&quot;/&gt;&lt;property id=&quot;20307&quot; value=&quot;466&quot;/&gt;&lt;/object&gt;&lt;object type=&quot;3&quot; unique_id=&quot;13289&quot;&gt;&lt;property id=&quot;20148&quot; value=&quot;5&quot;/&gt;&lt;property id=&quot;20300&quot; value=&quot;Slide 23 - &amp;quot;Intrusion Detection Systems – cont. &amp;quot;&quot;/&gt;&lt;property id=&quot;20307&quot; value=&quot;469&quot;/&gt;&lt;/object&gt;&lt;object type=&quot;3&quot; unique_id=&quot;13491&quot;&gt;&lt;property id=&quot;20148&quot; value=&quot;5&quot;/&gt;&lt;property id=&quot;20300&quot; value=&quot;Slide 7 - &amp;quot;Environmental Design&amp;quot;&quot;/&gt;&lt;property id=&quot;20307&quot; value=&quot;471&quot;/&gt;&lt;/object&gt;&lt;object type=&quot;3&quot; unique_id=&quot;13822&quot;&gt;&lt;property id=&quot;20148&quot; value=&quot;5&quot;/&gt;&lt;property id=&quot;20300&quot; value=&quot;Slide 25 - &amp;quot;Server Room&amp;quot;&quot;/&gt;&lt;property id=&quot;20307&quot; value=&quot;472&quot;/&gt;&lt;/object&gt;&lt;object type=&quot;3&quot; unique_id=&quot;14164&quot;&gt;&lt;property id=&quot;20148&quot; value=&quot;5&quot;/&gt;&lt;property id=&quot;20300&quot; value=&quot;Slide 26 - &amp;quot;A Secured Server Room&amp;quot;&quot;/&gt;&lt;property id=&quot;20307&quot; value=&quot;473&quot;/&gt;&lt;/object&gt;&lt;object type=&quot;3&quot; unique_id=&quot;14194&quot;&gt;&lt;property id=&quot;20148&quot; value=&quot;5&quot;/&gt;&lt;property id=&quot;20300&quot; value=&quot;Slide 27 - &amp;quot;Physical Attacks on Windows OS&amp;quot;&quot;/&gt;&lt;property id=&quot;20307&quot; value=&quot;474&quot;/&gt;&lt;/object&gt;&lt;object type=&quot;3&quot; unique_id=&quot;20844&quot;&gt;&lt;property id=&quot;20148&quot; value=&quot;5&quot;/&gt;&lt;property id=&quot;20300&quot; value=&quot;Slide 28 - &amp;quot;Offline Attacks&amp;quot;&quot;/&gt;&lt;property id=&quot;20307&quot; value=&quot;475&quot;/&gt;&lt;/object&gt;&lt;object type=&quot;3&quot; unique_id=&quot;21000&quot;&gt;&lt;property id=&quot;20148&quot; value=&quot;5&quot;/&gt;&lt;property id=&quot;20300&quot; value=&quot;Slide 30 - &amp;quot;Countermeasures&amp;quot;&quot;/&gt;&lt;property id=&quot;20307&quot; value=&quot;476&quot;/&gt;&lt;/object&gt;&lt;object type=&quot;3&quot; unique_id=&quot;21316&quot;&gt;&lt;property id=&quot;20148&quot; value=&quot;5&quot;/&gt;&lt;property id=&quot;20300&quot; value=&quot;Slide 29 - &amp;quot;Online Attacks&amp;quot;&quot;/&gt;&lt;property id=&quot;20307&quot; value=&quot;477&quot;/&gt;&lt;/object&gt;&lt;object type=&quot;3&quot; unique_id=&quot;21349&quot;&gt;&lt;property id=&quot;20148&quot; value=&quot;5&quot;/&gt;&lt;property id=&quot;20300&quot; value=&quot;Slide 24 - &amp;quot;Response &amp;quot;&quot;/&gt;&lt;property id=&quot;20307&quot; value=&quot;478&quot;/&gt;&lt;/object&gt;&lt;object type=&quot;3&quot; unique_id=&quot;21383&quot;&gt;&lt;property id=&quot;20148&quot; value=&quot;5&quot;/&gt;&lt;property id=&quot;20300&quot; value=&quot;Slide 13 - &amp;quot;Lock Picking – cont.&amp;quot;&quot;/&gt;&lt;property id=&quot;20307&quot; value=&quot;479&quot;/&gt;&lt;/object&gt;&lt;/object&gt;&lt;/object&gt;&lt;/database&gt;"/>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5B4D96DB587E42989A6DA86F8D438D" ma:contentTypeVersion="18" ma:contentTypeDescription="Create a new document." ma:contentTypeScope="" ma:versionID="27b2ad728c0d586e3d7bb482688600c1">
  <xsd:schema xmlns:xsd="http://www.w3.org/2001/XMLSchema" xmlns:xs="http://www.w3.org/2001/XMLSchema" xmlns:p="http://schemas.microsoft.com/office/2006/metadata/properties" xmlns:ns1="http://schemas.microsoft.com/sharepoint/v3" xmlns:ns2="ca7cff02-f992-47a1-a703-ade4bd02634a" xmlns:ns3="9552dbef-7a6a-4b43-9b20-c56e2880b8c9" targetNamespace="http://schemas.microsoft.com/office/2006/metadata/properties" ma:root="true" ma:fieldsID="d423fbab5da01a632d71b2dd205f6e7f" ns1:_="" ns2:_="" ns3:_="">
    <xsd:import namespace="http://schemas.microsoft.com/sharepoint/v3"/>
    <xsd:import namespace="ca7cff02-f992-47a1-a703-ade4bd02634a"/>
    <xsd:import namespace="9552dbef-7a6a-4b43-9b20-c56e2880b8c9"/>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LengthInSeconds"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MediaServiceSearchPropertie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cff02-f992-47a1-a703-ade4bd0263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2dbef-7a6a-4b43-9b20-c56e2880b8c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7374b399-ab63-44db-9bdf-2ccad3a5de9b}" ma:internalName="TaxCatchAll" ma:showField="CatchAllData" ma:web="9552dbef-7a6a-4b43-9b20-c56e2880b8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2109BD-BAAB-415B-A4CE-E62634A69F3B}">
  <ds:schemaRefs>
    <ds:schemaRef ds:uri="http://schemas.microsoft.com/sharepoint/v3/contenttype/forms"/>
  </ds:schemaRefs>
</ds:datastoreItem>
</file>

<file path=customXml/itemProps2.xml><?xml version="1.0" encoding="utf-8"?>
<ds:datastoreItem xmlns:ds="http://schemas.openxmlformats.org/officeDocument/2006/customXml" ds:itemID="{C0015BBB-F082-4211-A42C-7B6142803D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7cff02-f992-47a1-a703-ade4bd02634a"/>
    <ds:schemaRef ds:uri="9552dbef-7a6a-4b43-9b20-c56e2880b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10522</TotalTime>
  <Words>2110</Words>
  <Application>Microsoft Office PowerPoint</Application>
  <PresentationFormat>On-screen Show (4:3)</PresentationFormat>
  <Paragraphs>255</Paragraphs>
  <Slides>27</Slides>
  <Notes>14</Notes>
  <HiddenSlides>0</HiddenSlides>
  <MMClips>27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Narrow</vt:lpstr>
      <vt:lpstr>Calibri</vt:lpstr>
      <vt:lpstr>Tahoma</vt:lpstr>
      <vt:lpstr>Verdana</vt:lpstr>
      <vt:lpstr>Wingdings</vt:lpstr>
      <vt:lpstr>Contport</vt:lpstr>
      <vt:lpstr>PowerPoint Presentation</vt:lpstr>
      <vt:lpstr>Objectives</vt:lpstr>
      <vt:lpstr>Default New Installation System Folder and User Profile Folder Names</vt:lpstr>
      <vt:lpstr>User Files and Folders</vt:lpstr>
      <vt:lpstr>Root Folder</vt:lpstr>
      <vt:lpstr>NTUSER.DAT in Root Folder</vt:lpstr>
      <vt:lpstr>NTUSER.DAT in Root Folder – cont.</vt:lpstr>
      <vt:lpstr>Recycle Bin</vt:lpstr>
      <vt:lpstr>Recycle Bin – cont.</vt:lpstr>
      <vt:lpstr>Recycle Bin – cont. </vt:lpstr>
      <vt:lpstr>Low Folders (Internet Explorer)</vt:lpstr>
      <vt:lpstr>Cookies Folder</vt:lpstr>
      <vt:lpstr>Viewing cookies in Chrome</vt:lpstr>
      <vt:lpstr>Temporary Internet Files (TIF)</vt:lpstr>
      <vt:lpstr>Temporary Internet Files (TIF)</vt:lpstr>
      <vt:lpstr>Internet Explorer</vt:lpstr>
      <vt:lpstr>Other browsers – MS Edge, Google Chrome</vt:lpstr>
      <vt:lpstr>Other browsers - Mozilla Firefox</vt:lpstr>
      <vt:lpstr>Email Folder</vt:lpstr>
      <vt:lpstr>Online Communication Tools - Skype, MS Team </vt:lpstr>
      <vt:lpstr>Recent Folders</vt:lpstr>
      <vt:lpstr>My Documents / Documents</vt:lpstr>
      <vt:lpstr>Sent To Folder</vt:lpstr>
      <vt:lpstr>Temp Folder</vt:lpstr>
      <vt:lpstr>Temp Folder – cont.</vt:lpstr>
      <vt:lpstr>Desktop Folder</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Theresa Chua</cp:lastModifiedBy>
  <cp:revision>685</cp:revision>
  <cp:lastPrinted>2000-08-04T01:42:18Z</cp:lastPrinted>
  <dcterms:created xsi:type="dcterms:W3CDTF">1995-05-28T16:29:18Z</dcterms:created>
  <dcterms:modified xsi:type="dcterms:W3CDTF">2025-12-16T09:05:50Z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ohj2@np.edu.sg</vt:lpwstr>
  </property>
  <property fmtid="{D5CDD505-2E9C-101B-9397-08002B2CF9AE}" pid="5" name="MSIP_Label_84f81056-721b-4b22-8334-0449c6cc893e_SetDate">
    <vt:lpwstr>2019-10-30T09:12:07.6993856Z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087853d0-3e64-44ad-bdcb-01213073024d</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etDate">
    <vt:lpwstr>2023-11-01T15:31:25Z</vt:lpwstr>
  </property>
  <property fmtid="{D5CDD505-2E9C-101B-9397-08002B2CF9AE}" pid="12" name="MSIP_Label_30286cb9-b49f-4646-87a5-340028348160_Method">
    <vt:lpwstr>Standard</vt:lpwstr>
  </property>
  <property fmtid="{D5CDD505-2E9C-101B-9397-08002B2CF9AE}" pid="13" name="MSIP_Label_30286cb9-b49f-4646-87a5-340028348160_Name">
    <vt:lpwstr>30286cb9-b49f-4646-87a5-340028348160</vt:lpwstr>
  </property>
  <property fmtid="{D5CDD505-2E9C-101B-9397-08002B2CF9AE}" pid="14" name="MSIP_Label_30286cb9-b49f-4646-87a5-340028348160_SiteId">
    <vt:lpwstr>cba9e115-3016-4462-a1ab-a565cba0cdf1</vt:lpwstr>
  </property>
  <property fmtid="{D5CDD505-2E9C-101B-9397-08002B2CF9AE}" pid="15" name="MSIP_Label_30286cb9-b49f-4646-87a5-340028348160_ActionId">
    <vt:lpwstr>9d1608ba-96e0-4d2c-9ae1-3baa2e717143</vt:lpwstr>
  </property>
  <property fmtid="{D5CDD505-2E9C-101B-9397-08002B2CF9AE}" pid="16" name="MSIP_Label_30286cb9-b49f-4646-87a5-340028348160_ContentBits">
    <vt:lpwstr>1</vt:lpwstr>
  </property>
</Properties>
</file>